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6"/>
  </p:notesMasterIdLst>
  <p:sldIdLst>
    <p:sldId id="290" r:id="rId2"/>
    <p:sldId id="293" r:id="rId3"/>
    <p:sldId id="308" r:id="rId4"/>
    <p:sldId id="294" r:id="rId5"/>
    <p:sldId id="295" r:id="rId6"/>
    <p:sldId id="296" r:id="rId7"/>
    <p:sldId id="319" r:id="rId8"/>
    <p:sldId id="300" r:id="rId9"/>
    <p:sldId id="301" r:id="rId10"/>
    <p:sldId id="302" r:id="rId11"/>
    <p:sldId id="266" r:id="rId12"/>
    <p:sldId id="303" r:id="rId13"/>
    <p:sldId id="304" r:id="rId14"/>
    <p:sldId id="305" r:id="rId15"/>
    <p:sldId id="306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09" r:id="rId25"/>
    <p:sldId id="310" r:id="rId26"/>
    <p:sldId id="281" r:id="rId27"/>
    <p:sldId id="282" r:id="rId28"/>
    <p:sldId id="312" r:id="rId29"/>
    <p:sldId id="313" r:id="rId30"/>
    <p:sldId id="314" r:id="rId31"/>
    <p:sldId id="315" r:id="rId32"/>
    <p:sldId id="317" r:id="rId33"/>
    <p:sldId id="318" r:id="rId34"/>
    <p:sldId id="316" r:id="rId35"/>
  </p:sldIdLst>
  <p:sldSz cx="9144000" cy="5143500" type="screen16x9"/>
  <p:notesSz cx="6858000" cy="9144000"/>
  <p:embeddedFontLst>
    <p:embeddedFont>
      <p:font typeface="Amazon Ember Display" panose="020F0603020204020204" pitchFamily="34" charset="0"/>
      <p:regular r:id="rId37"/>
      <p:bold r:id="rId38"/>
      <p:italic r:id="rId39"/>
      <p:boldItalic r:id="rId40"/>
    </p:embeddedFont>
    <p:embeddedFont>
      <p:font typeface="Amazon Ember Display Light" panose="020F0403020204020204" pitchFamily="34" charset="0"/>
      <p:regular r:id="rId41"/>
      <p:italic r:id="rId42"/>
    </p:embeddedFont>
    <p:embeddedFont>
      <p:font typeface="Montserrat" pitchFamily="2" charset="77"/>
      <p:regular r:id="rId43"/>
      <p:bold r:id="rId44"/>
    </p:embeddedFont>
    <p:embeddedFont>
      <p:font typeface="Montserrat Medium" pitchFamily="2" charset="77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D7528E5-703C-4283-969B-E3EADA6E5212}">
  <a:tblStyle styleId="{DD7528E5-703C-4283-969B-E3EADA6E521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1"/>
    <p:restoredTop sz="94658"/>
  </p:normalViewPr>
  <p:slideViewPr>
    <p:cSldViewPr snapToGrid="0">
      <p:cViewPr varScale="1">
        <p:scale>
          <a:sx n="237" d="100"/>
          <a:sy n="237" d="100"/>
        </p:scale>
        <p:origin x="192" y="4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4941492fd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4941492fd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>
          <a:extLst>
            <a:ext uri="{FF2B5EF4-FFF2-40B4-BE49-F238E27FC236}">
              <a16:creationId xmlns:a16="http://schemas.microsoft.com/office/drawing/2014/main" id="{0AB84C69-3610-26B8-F3D2-9D4A203E0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4941492fd9_1_81:notes">
            <a:extLst>
              <a:ext uri="{FF2B5EF4-FFF2-40B4-BE49-F238E27FC236}">
                <a16:creationId xmlns:a16="http://schemas.microsoft.com/office/drawing/2014/main" id="{3D519CB7-3D1E-BD47-BC39-142FC3EE46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4941492fd9_1_81:notes">
            <a:extLst>
              <a:ext uri="{FF2B5EF4-FFF2-40B4-BE49-F238E27FC236}">
                <a16:creationId xmlns:a16="http://schemas.microsoft.com/office/drawing/2014/main" id="{B4C36266-1AD2-01BC-53A9-C11F632299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2078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36bc8aa1e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36bc8aa1e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36bc8aa1e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36bc8aa1e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>
          <a:extLst>
            <a:ext uri="{FF2B5EF4-FFF2-40B4-BE49-F238E27FC236}">
              <a16:creationId xmlns:a16="http://schemas.microsoft.com/office/drawing/2014/main" id="{26EF85BC-0BBB-1B84-99DD-95F959B2F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36bc8aa1e5_0_23:notes">
            <a:extLst>
              <a:ext uri="{FF2B5EF4-FFF2-40B4-BE49-F238E27FC236}">
                <a16:creationId xmlns:a16="http://schemas.microsoft.com/office/drawing/2014/main" id="{6B5BA80C-805B-9B02-3067-2B2C829CAC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36bc8aa1e5_0_23:notes">
            <a:extLst>
              <a:ext uri="{FF2B5EF4-FFF2-40B4-BE49-F238E27FC236}">
                <a16:creationId xmlns:a16="http://schemas.microsoft.com/office/drawing/2014/main" id="{3ACB0CFF-D9D7-8C0B-A12A-B27077700B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78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>
          <a:extLst>
            <a:ext uri="{FF2B5EF4-FFF2-40B4-BE49-F238E27FC236}">
              <a16:creationId xmlns:a16="http://schemas.microsoft.com/office/drawing/2014/main" id="{7C4B1BF0-3A69-6D77-B5D9-388B8C7A4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36bc8aa1e5_0_23:notes">
            <a:extLst>
              <a:ext uri="{FF2B5EF4-FFF2-40B4-BE49-F238E27FC236}">
                <a16:creationId xmlns:a16="http://schemas.microsoft.com/office/drawing/2014/main" id="{E2224AFC-6461-9F52-18CF-836C50F2A6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36bc8aa1e5_0_23:notes">
            <a:extLst>
              <a:ext uri="{FF2B5EF4-FFF2-40B4-BE49-F238E27FC236}">
                <a16:creationId xmlns:a16="http://schemas.microsoft.com/office/drawing/2014/main" id="{AFC340B6-C24A-3C9D-9D8E-67B09F03E5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8087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>
          <a:extLst>
            <a:ext uri="{FF2B5EF4-FFF2-40B4-BE49-F238E27FC236}">
              <a16:creationId xmlns:a16="http://schemas.microsoft.com/office/drawing/2014/main" id="{B0C4D510-CAB4-5147-5A5A-057093BB8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36bc8aa1e5_0_23:notes">
            <a:extLst>
              <a:ext uri="{FF2B5EF4-FFF2-40B4-BE49-F238E27FC236}">
                <a16:creationId xmlns:a16="http://schemas.microsoft.com/office/drawing/2014/main" id="{A50BEA25-BF17-EEF6-3E0C-A3F2F0ECDD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36bc8aa1e5_0_23:notes">
            <a:extLst>
              <a:ext uri="{FF2B5EF4-FFF2-40B4-BE49-F238E27FC236}">
                <a16:creationId xmlns:a16="http://schemas.microsoft.com/office/drawing/2014/main" id="{D83118A3-65CD-AD2D-3D6A-E9C275E805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3067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>
          <a:extLst>
            <a:ext uri="{FF2B5EF4-FFF2-40B4-BE49-F238E27FC236}">
              <a16:creationId xmlns:a16="http://schemas.microsoft.com/office/drawing/2014/main" id="{0DE1A425-43ED-377F-031E-E8C6390F8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36bc8aa1e5_0_23:notes">
            <a:extLst>
              <a:ext uri="{FF2B5EF4-FFF2-40B4-BE49-F238E27FC236}">
                <a16:creationId xmlns:a16="http://schemas.microsoft.com/office/drawing/2014/main" id="{ABD47C86-43B6-A55F-4588-B003529CAC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36bc8aa1e5_0_23:notes">
            <a:extLst>
              <a:ext uri="{FF2B5EF4-FFF2-40B4-BE49-F238E27FC236}">
                <a16:creationId xmlns:a16="http://schemas.microsoft.com/office/drawing/2014/main" id="{3DC564FB-16F6-D7AA-25C1-1F5A730E01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408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>
          <a:extLst>
            <a:ext uri="{FF2B5EF4-FFF2-40B4-BE49-F238E27FC236}">
              <a16:creationId xmlns:a16="http://schemas.microsoft.com/office/drawing/2014/main" id="{59EC66BF-8A57-115D-A2A1-5D7FD3D54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4941492fd9_1_8:notes">
            <a:extLst>
              <a:ext uri="{FF2B5EF4-FFF2-40B4-BE49-F238E27FC236}">
                <a16:creationId xmlns:a16="http://schemas.microsoft.com/office/drawing/2014/main" id="{CCB75937-6C71-7CBC-1F65-75004ADBB5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4941492fd9_1_8:notes">
            <a:extLst>
              <a:ext uri="{FF2B5EF4-FFF2-40B4-BE49-F238E27FC236}">
                <a16:creationId xmlns:a16="http://schemas.microsoft.com/office/drawing/2014/main" id="{CD4A4480-62E1-BF27-0BAD-EDCAAE170E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3415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>
          <a:extLst>
            <a:ext uri="{FF2B5EF4-FFF2-40B4-BE49-F238E27FC236}">
              <a16:creationId xmlns:a16="http://schemas.microsoft.com/office/drawing/2014/main" id="{9A074D78-3264-9402-77A7-48664EE95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36bc8aa1e5_0_14:notes">
            <a:extLst>
              <a:ext uri="{FF2B5EF4-FFF2-40B4-BE49-F238E27FC236}">
                <a16:creationId xmlns:a16="http://schemas.microsoft.com/office/drawing/2014/main" id="{B8B5A7B4-760C-7C78-8005-B1AC1505E7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36bc8aa1e5_0_14:notes">
            <a:extLst>
              <a:ext uri="{FF2B5EF4-FFF2-40B4-BE49-F238E27FC236}">
                <a16:creationId xmlns:a16="http://schemas.microsoft.com/office/drawing/2014/main" id="{CEF6A201-949D-9DD4-BC38-9D0BEE4CCA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977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4941492fd9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4941492fd9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4941492fd9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4941492fd9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4941492fd9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4941492fd9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4941492fd9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4941492fd9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Todos los entregables para explicarlos por encima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18f7f43e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518f7f43e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Todos los entregables para explicarlos por encima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5193aff52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5193aff52e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Todos los entregables para explicarlos por encima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5193aff52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5193aff52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Todos los entregables para explicarlos por encima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4941492fd9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4941492fd9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761B8EF4-03B1-2797-78CA-77476FBF9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4663217"/>
            <a:ext cx="365760" cy="219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49A4F3-76DF-12A2-2317-6D5683E2AACD}"/>
              </a:ext>
            </a:extLst>
          </p:cNvPr>
          <p:cNvSpPr txBox="1"/>
          <p:nvPr userDrawn="1"/>
        </p:nvSpPr>
        <p:spPr>
          <a:xfrm>
            <a:off x="857489" y="4715028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1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96FA8E-2773-55E9-DF59-CE95967C75BC}"/>
              </a:ext>
            </a:extLst>
          </p:cNvPr>
          <p:cNvSpPr txBox="1">
            <a:spLocks/>
          </p:cNvSpPr>
          <p:nvPr userDrawn="1"/>
        </p:nvSpPr>
        <p:spPr>
          <a:xfrm>
            <a:off x="311700" y="357948"/>
            <a:ext cx="2557464" cy="2323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1100" b="0" i="0" kern="1200" spc="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38862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19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77724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02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16586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85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55448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85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194310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SzPts val="1018"/>
            </a:pPr>
            <a:r>
              <a:rPr lang="es-ES" sz="1500" b="1" dirty="0">
                <a:sym typeface="Montserrat Medium"/>
              </a:rPr>
              <a:t>AWS Futuro IA</a:t>
            </a:r>
            <a:endParaRPr lang="en-US" sz="1500" b="1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4E5C62B6-D16B-DF8F-7D80-85963C812F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29"/>
          <a:stretch>
            <a:fillRect/>
          </a:stretch>
        </p:blipFill>
        <p:spPr>
          <a:xfrm>
            <a:off x="7893934" y="0"/>
            <a:ext cx="1250066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7B7538EA-4715-339A-46AE-4EB558DF3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6350">
            <a:noFill/>
          </a:ln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0F342AC1-6BDB-6CC8-95F0-D5865EE3E0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4663217"/>
            <a:ext cx="365760" cy="219048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6B0A23E8-3EF5-E8CE-12F9-CD3162432459}"/>
              </a:ext>
            </a:extLst>
          </p:cNvPr>
          <p:cNvSpPr txBox="1"/>
          <p:nvPr userDrawn="1"/>
        </p:nvSpPr>
        <p:spPr>
          <a:xfrm>
            <a:off x="857489" y="4715028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1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EBA8C07-1AC2-8E5B-B355-61108F0485C8}"/>
              </a:ext>
            </a:extLst>
          </p:cNvPr>
          <p:cNvSpPr txBox="1">
            <a:spLocks/>
          </p:cNvSpPr>
          <p:nvPr userDrawn="1"/>
        </p:nvSpPr>
        <p:spPr>
          <a:xfrm>
            <a:off x="311700" y="357948"/>
            <a:ext cx="2557464" cy="2323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1100" b="0" i="0" kern="1200" spc="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38862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19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77724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02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16586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85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55448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85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194310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SzPts val="1018"/>
            </a:pPr>
            <a:r>
              <a:rPr lang="es-ES" sz="1500" b="1" dirty="0">
                <a:sym typeface="Montserrat Medium"/>
              </a:rPr>
              <a:t>AWS Futuro IA</a:t>
            </a:r>
            <a:endParaRPr lang="en-US" sz="15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B7BAB20-5901-F4CF-7F66-C6CB2C5F6815}"/>
              </a:ext>
            </a:extLst>
          </p:cNvPr>
          <p:cNvSpPr txBox="1"/>
          <p:nvPr userDrawn="1"/>
        </p:nvSpPr>
        <p:spPr>
          <a:xfrm>
            <a:off x="-1718733" y="168486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B9B8DCA6-C4CB-7B4B-64D0-0D999C995184}"/>
              </a:ext>
            </a:extLst>
          </p:cNvPr>
          <p:cNvSpPr/>
          <p:nvPr userDrawn="1"/>
        </p:nvSpPr>
        <p:spPr>
          <a:xfrm>
            <a:off x="311701" y="957022"/>
            <a:ext cx="8023404" cy="3367002"/>
          </a:xfrm>
          <a:prstGeom prst="roundRect">
            <a:avLst>
              <a:gd name="adj" fmla="val 8659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3175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76923927-7737-7566-790A-DE401D09A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33FFC3E2-DCEC-D3D8-2DA6-778670AF75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4663217"/>
            <a:ext cx="365760" cy="219048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0B18BE49-9CD3-8917-BC5E-CCD6C210B714}"/>
              </a:ext>
            </a:extLst>
          </p:cNvPr>
          <p:cNvSpPr txBox="1"/>
          <p:nvPr userDrawn="1"/>
        </p:nvSpPr>
        <p:spPr>
          <a:xfrm>
            <a:off x="857489" y="4715028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1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DA75B5E-ED8A-4825-3D9D-7A5536D1378A}"/>
              </a:ext>
            </a:extLst>
          </p:cNvPr>
          <p:cNvSpPr txBox="1">
            <a:spLocks/>
          </p:cNvSpPr>
          <p:nvPr userDrawn="1"/>
        </p:nvSpPr>
        <p:spPr>
          <a:xfrm>
            <a:off x="311700" y="357948"/>
            <a:ext cx="2557464" cy="2323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1100" b="0" i="0" kern="1200" spc="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38862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19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77724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02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16586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85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55448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85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194310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SzPts val="1018"/>
            </a:pPr>
            <a:r>
              <a:rPr lang="es-ES" sz="1500" b="1" dirty="0">
                <a:sym typeface="Montserrat Medium"/>
              </a:rPr>
              <a:t>AWS Futuro IA</a:t>
            </a:r>
            <a:endParaRPr lang="en-US" sz="1500" b="1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4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artyrock.aws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hyperlink" Target="http://drive.google.com/file/d/12f8i3EIxEYjWVEPc0HUDai1vf2iqB0dC/view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hyperlink" Target="http://drive.google.com/file/d/1pz9sqU89Z4S34i7XSFr91XUJeTJrrfPk/view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z9sqU89Z4S34i7XSFr91XUJeTJrrfPk/view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EF9FE1A-54AD-3F5C-AB3E-1489453550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6350">
            <a:noFill/>
          </a:ln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40F7464-BD18-F60B-FBA7-2FD9F05C1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61" y="4143637"/>
            <a:ext cx="979714" cy="5873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A40AD3E-7ED6-69FC-9FBD-A7DA49106CAC}"/>
              </a:ext>
            </a:extLst>
          </p:cNvPr>
          <p:cNvSpPr txBox="1">
            <a:spLocks/>
          </p:cNvSpPr>
          <p:nvPr/>
        </p:nvSpPr>
        <p:spPr>
          <a:xfrm>
            <a:off x="868103" y="1689185"/>
            <a:ext cx="4966355" cy="9233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6000" b="0" i="0" u="none" strike="noStrike" cap="none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AWS Futuro IA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DEF020D3-1C6D-02F4-16B9-DFE0273FA7F6}"/>
              </a:ext>
            </a:extLst>
          </p:cNvPr>
          <p:cNvSpPr/>
          <p:nvPr/>
        </p:nvSpPr>
        <p:spPr>
          <a:xfrm>
            <a:off x="977160" y="2954677"/>
            <a:ext cx="2437159" cy="9233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i="1" dirty="0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Colocar aquí el logo del centro</a:t>
            </a:r>
          </a:p>
        </p:txBody>
      </p:sp>
    </p:spTree>
    <p:extLst>
      <p:ext uri="{BB962C8B-B14F-4D97-AF65-F5344CB8AC3E}">
        <p14:creationId xmlns:p14="http://schemas.microsoft.com/office/powerpoint/2010/main" val="3595461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97652-ADF5-D2BC-E607-480DBD9B8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B2982AC1-C628-5C0F-D93E-8A8AA12922CE}"/>
              </a:ext>
            </a:extLst>
          </p:cNvPr>
          <p:cNvSpPr txBox="1">
            <a:spLocks/>
          </p:cNvSpPr>
          <p:nvPr/>
        </p:nvSpPr>
        <p:spPr>
          <a:xfrm>
            <a:off x="488265" y="1310864"/>
            <a:ext cx="70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Formación de los equipos</a:t>
            </a:r>
          </a:p>
        </p:txBody>
      </p:sp>
      <p:sp>
        <p:nvSpPr>
          <p:cNvPr id="2" name="Google Shape;151;p22">
            <a:extLst>
              <a:ext uri="{FF2B5EF4-FFF2-40B4-BE49-F238E27FC236}">
                <a16:creationId xmlns:a16="http://schemas.microsoft.com/office/drawing/2014/main" id="{AEDA1AB5-0FC3-6D20-EB7F-5694C5BCFC35}"/>
              </a:ext>
            </a:extLst>
          </p:cNvPr>
          <p:cNvSpPr txBox="1">
            <a:spLocks/>
          </p:cNvSpPr>
          <p:nvPr/>
        </p:nvSpPr>
        <p:spPr>
          <a:xfrm>
            <a:off x="488264" y="1807968"/>
            <a:ext cx="2953328" cy="13133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Debéis formar grupos de 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4 </a:t>
            </a:r>
            <a:r>
              <a:rPr lang="es-ES" sz="1200" b="1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ó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5 personas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. Aconsejamos formar 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equipos polifacéticos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que puedan aportar 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diferentes perspectivas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al proyecto.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A927C0A4-B7DA-574A-4C52-B0DBF885F2E4}"/>
              </a:ext>
            </a:extLst>
          </p:cNvPr>
          <p:cNvSpPr/>
          <p:nvPr/>
        </p:nvSpPr>
        <p:spPr>
          <a:xfrm>
            <a:off x="4500618" y="1432476"/>
            <a:ext cx="3837247" cy="2416093"/>
          </a:xfrm>
          <a:prstGeom prst="roundRect">
            <a:avLst>
              <a:gd name="adj" fmla="val 8659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91501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B3DC7FA1-0EA0-C259-3984-DFA8ACE1EFFB}"/>
              </a:ext>
            </a:extLst>
          </p:cNvPr>
          <p:cNvSpPr txBox="1"/>
          <p:nvPr/>
        </p:nvSpPr>
        <p:spPr>
          <a:xfrm>
            <a:off x="868103" y="1388516"/>
            <a:ext cx="3703897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4000" b="1" dirty="0" err="1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PartyRock</a:t>
            </a:r>
            <a:endParaRPr sz="4000" b="1" dirty="0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 Extra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36EAA-6CBF-17FE-1066-984810CA9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BE2CAE9D-D0BC-5954-9592-9B90F7A2996D}"/>
              </a:ext>
            </a:extLst>
          </p:cNvPr>
          <p:cNvSpPr txBox="1">
            <a:spLocks/>
          </p:cNvSpPr>
          <p:nvPr/>
        </p:nvSpPr>
        <p:spPr>
          <a:xfrm>
            <a:off x="488265" y="1310864"/>
            <a:ext cx="323196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Creación de una cuenta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D8984B2D-3450-C912-2587-BF2430E891E0}"/>
              </a:ext>
            </a:extLst>
          </p:cNvPr>
          <p:cNvSpPr/>
          <p:nvPr/>
        </p:nvSpPr>
        <p:spPr>
          <a:xfrm>
            <a:off x="4499964" y="1432476"/>
            <a:ext cx="3837247" cy="2416093"/>
          </a:xfrm>
          <a:prstGeom prst="roundRect">
            <a:avLst>
              <a:gd name="adj" fmla="val 8659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4" name="Google Shape;167;p24">
            <a:extLst>
              <a:ext uri="{FF2B5EF4-FFF2-40B4-BE49-F238E27FC236}">
                <a16:creationId xmlns:a16="http://schemas.microsoft.com/office/drawing/2014/main" id="{B72E06BD-1B79-2347-61BF-E15B8A15C836}"/>
              </a:ext>
            </a:extLst>
          </p:cNvPr>
          <p:cNvSpPr txBox="1">
            <a:spLocks/>
          </p:cNvSpPr>
          <p:nvPr/>
        </p:nvSpPr>
        <p:spPr>
          <a:xfrm>
            <a:off x="488265" y="1346869"/>
            <a:ext cx="3170100" cy="25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El primer paso será acceder a </a:t>
            </a:r>
            <a:r>
              <a:rPr lang="es-ES" sz="1200" u="sng" dirty="0">
                <a:solidFill>
                  <a:schemeClr val="hlink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  <a:hlinkClick r:id="rId3"/>
              </a:rPr>
              <a:t>PartyRock AWS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y registraros con una cuenta de vuestro centro de un integrante del equipo 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+18 años.</a:t>
            </a:r>
            <a:endParaRPr lang="es-ES" sz="1200" dirty="0"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Esta cuenta será usada para difundir las aplicaciones ganadoras en la herramienta.</a:t>
            </a:r>
          </a:p>
        </p:txBody>
      </p:sp>
    </p:spTree>
    <p:extLst>
      <p:ext uri="{BB962C8B-B14F-4D97-AF65-F5344CB8AC3E}">
        <p14:creationId xmlns:p14="http://schemas.microsoft.com/office/powerpoint/2010/main" val="673294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FE665-FD09-CAA8-DBC0-3DA181DCD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0;p15">
            <a:extLst>
              <a:ext uri="{FF2B5EF4-FFF2-40B4-BE49-F238E27FC236}">
                <a16:creationId xmlns:a16="http://schemas.microsoft.com/office/drawing/2014/main" id="{B83ECD98-29F3-E72E-5B31-F96EF96D101E}"/>
              </a:ext>
            </a:extLst>
          </p:cNvPr>
          <p:cNvSpPr txBox="1">
            <a:spLocks/>
          </p:cNvSpPr>
          <p:nvPr/>
        </p:nvSpPr>
        <p:spPr>
          <a:xfrm>
            <a:off x="488265" y="1135499"/>
            <a:ext cx="70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Interfaz</a:t>
            </a:r>
          </a:p>
        </p:txBody>
      </p:sp>
      <p:sp>
        <p:nvSpPr>
          <p:cNvPr id="2" name="Google Shape;176;p25">
            <a:extLst>
              <a:ext uri="{FF2B5EF4-FFF2-40B4-BE49-F238E27FC236}">
                <a16:creationId xmlns:a16="http://schemas.microsoft.com/office/drawing/2014/main" id="{FF24ECE3-0A13-318F-E425-743E4ACDF927}"/>
              </a:ext>
            </a:extLst>
          </p:cNvPr>
          <p:cNvSpPr txBox="1">
            <a:spLocks/>
          </p:cNvSpPr>
          <p:nvPr/>
        </p:nvSpPr>
        <p:spPr>
          <a:xfrm>
            <a:off x="350550" y="1455800"/>
            <a:ext cx="6790800" cy="28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Generate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app: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creación de un prototipo.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Home: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últimas Apps visitadas y buscador por nombre.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Apps: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tus </a:t>
            </a:r>
            <a:r>
              <a:rPr lang="es-ES" sz="1200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creacciones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.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Snapshots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: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guarda resultados concretos de tus Apps.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Playlists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: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selección de Apps.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PartyRock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Guide: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guía de uso.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What's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new: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últimas noticias de </a:t>
            </a:r>
            <a:r>
              <a:rPr lang="es-ES" sz="1200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PartyRock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.</a:t>
            </a:r>
          </a:p>
          <a:p>
            <a:pPr marL="457200" indent="-304800">
              <a:lnSpc>
                <a:spcPct val="200000"/>
              </a:lnSpc>
              <a:buSzPts val="1200"/>
              <a:buFont typeface="Arial" panose="020B0604020202020204" pitchFamily="34" charset="0"/>
              <a:buChar char="•"/>
            </a:pPr>
            <a:r>
              <a:rPr lang="es-ES" sz="1200" b="1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Roadmap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: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peticiones de la comunidad para ser implementadas en </a:t>
            </a:r>
            <a:r>
              <a:rPr lang="es-ES" sz="1200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PartyRock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1775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63865-7258-F854-4564-193B95338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129E64DD-90D7-F417-A996-246BEDFE3348}"/>
              </a:ext>
            </a:extLst>
          </p:cNvPr>
          <p:cNvSpPr txBox="1">
            <a:spLocks/>
          </p:cNvSpPr>
          <p:nvPr/>
        </p:nvSpPr>
        <p:spPr>
          <a:xfrm>
            <a:off x="488265" y="1310864"/>
            <a:ext cx="7013100" cy="8309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Planteamiento</a:t>
            </a:r>
          </a:p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del prototipo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4FDAFA-FBFC-D0A8-1F19-038F832598BE}"/>
              </a:ext>
            </a:extLst>
          </p:cNvPr>
          <p:cNvSpPr txBox="1"/>
          <p:nvPr/>
        </p:nvSpPr>
        <p:spPr>
          <a:xfrm>
            <a:off x="488265" y="2141861"/>
            <a:ext cx="33471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Dedicar tiempo a pensar vuestra idea y hacer un 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prototipo en papel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os ayudará a obtener los mejores resultados desde el inicio para optimizar vuestro tiempo.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508BFC6E-3707-D7F9-2E6A-DC6AE53C3E8A}"/>
              </a:ext>
            </a:extLst>
          </p:cNvPr>
          <p:cNvSpPr/>
          <p:nvPr/>
        </p:nvSpPr>
        <p:spPr>
          <a:xfrm>
            <a:off x="4498451" y="1432476"/>
            <a:ext cx="3837247" cy="2416093"/>
          </a:xfrm>
          <a:prstGeom prst="roundRect">
            <a:avLst>
              <a:gd name="adj" fmla="val 8659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9748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38573-C433-576A-3717-8CFD11FCB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0;p15">
            <a:extLst>
              <a:ext uri="{FF2B5EF4-FFF2-40B4-BE49-F238E27FC236}">
                <a16:creationId xmlns:a16="http://schemas.microsoft.com/office/drawing/2014/main" id="{E84FD97B-FA10-B46E-FF8A-5CE6CC65352E}"/>
              </a:ext>
            </a:extLst>
          </p:cNvPr>
          <p:cNvSpPr txBox="1">
            <a:spLocks/>
          </p:cNvSpPr>
          <p:nvPr/>
        </p:nvSpPr>
        <p:spPr>
          <a:xfrm>
            <a:off x="488265" y="1135499"/>
            <a:ext cx="70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 err="1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Prompt</a:t>
            </a: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inicial</a:t>
            </a:r>
          </a:p>
        </p:txBody>
      </p:sp>
      <p:sp>
        <p:nvSpPr>
          <p:cNvPr id="3" name="Google Shape;194;p27">
            <a:extLst>
              <a:ext uri="{FF2B5EF4-FFF2-40B4-BE49-F238E27FC236}">
                <a16:creationId xmlns:a16="http://schemas.microsoft.com/office/drawing/2014/main" id="{36CC423D-F2FD-DE44-AC6B-6F19D54EC1B8}"/>
              </a:ext>
            </a:extLst>
          </p:cNvPr>
          <p:cNvSpPr txBox="1">
            <a:spLocks/>
          </p:cNvSpPr>
          <p:nvPr/>
        </p:nvSpPr>
        <p:spPr>
          <a:xfrm>
            <a:off x="488265" y="1541067"/>
            <a:ext cx="67908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Pensar en como </a:t>
            </a:r>
            <a:r>
              <a:rPr lang="es-ES" sz="1200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podeis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describir vuestra app final y todos sus elementos de forma clara y siendo lo más específicos que podáis sobre lo que queréis crear, como por ejemplo:</a:t>
            </a:r>
            <a:endParaRPr lang="es-ES" sz="1000" i="1" dirty="0"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"/>
            </a:endParaRPr>
          </a:p>
        </p:txBody>
      </p:sp>
      <p:pic>
        <p:nvPicPr>
          <p:cNvPr id="4" name="Google Shape;195;p27" title="Captura.PNG">
            <a:extLst>
              <a:ext uri="{FF2B5EF4-FFF2-40B4-BE49-F238E27FC236}">
                <a16:creationId xmlns:a16="http://schemas.microsoft.com/office/drawing/2014/main" id="{23F88A54-3393-7B54-5EAB-2C546FB46D4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10665" y="1238271"/>
            <a:ext cx="1676400" cy="2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C3C2644-0F7F-3F48-F76A-BCA3245D4DF6}"/>
              </a:ext>
            </a:extLst>
          </p:cNvPr>
          <p:cNvSpPr txBox="1"/>
          <p:nvPr/>
        </p:nvSpPr>
        <p:spPr>
          <a:xfrm>
            <a:off x="657599" y="2440350"/>
            <a:ext cx="5542617" cy="151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900" i="1" dirty="0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Eres una IA experta en mecánica automotriz. Quiero que actúes como asistente digital para un taller de reparación de vehículos. A partir de una breve descripción del problema que presenta un coche (ruido, fallo, comportamiento extraño), debes:</a:t>
            </a:r>
          </a:p>
          <a:p>
            <a:pPr marL="45720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+mj-lt"/>
              <a:buAutoNum type="arabicParenR"/>
            </a:pPr>
            <a:r>
              <a:rPr lang="es-ES" sz="900" i="1" dirty="0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Identificar posibles causas del fallo.</a:t>
            </a: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+mj-lt"/>
              <a:buAutoNum type="arabicParenR"/>
            </a:pPr>
            <a:r>
              <a:rPr lang="es-ES" sz="900" i="1" dirty="0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Sugerir pasos para verificar el diagnóstico con imágenes generadas por </a:t>
            </a:r>
            <a:r>
              <a:rPr lang="es-ES" sz="900" i="1" dirty="0" err="1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ia</a:t>
            </a:r>
            <a:r>
              <a:rPr lang="es-ES" sz="900" i="1" dirty="0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 y un </a:t>
            </a:r>
            <a:r>
              <a:rPr lang="es-ES" sz="900" i="1" dirty="0" err="1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chatbot</a:t>
            </a:r>
            <a:r>
              <a:rPr lang="es-ES" sz="900" i="1" dirty="0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.</a:t>
            </a: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+mj-lt"/>
              <a:buAutoNum type="arabicParenR"/>
            </a:pPr>
            <a:r>
              <a:rPr lang="es-ES" sz="900" i="1" dirty="0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Proponer una solución técnica posible.</a:t>
            </a: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+mj-lt"/>
              <a:buAutoNum type="arabicParenR"/>
            </a:pPr>
            <a:r>
              <a:rPr lang="es-ES" sz="900" i="1" dirty="0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Calcular una estimación de tiempo y coste para la reparación.</a:t>
            </a:r>
            <a:br>
              <a:rPr lang="es-ES" sz="900" i="1" dirty="0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</a:br>
            <a:r>
              <a:rPr lang="es-ES" sz="900" i="1" dirty="0">
                <a:solidFill>
                  <a:schemeClr val="dk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  <a:sym typeface="Montserrat Light"/>
              </a:rPr>
              <a:t>Utiliza un lenguaje claro y profesional. Responde en español.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76B88A5-59B4-3515-312B-3053CE63A1F9}"/>
              </a:ext>
            </a:extLst>
          </p:cNvPr>
          <p:cNvSpPr/>
          <p:nvPr/>
        </p:nvSpPr>
        <p:spPr>
          <a:xfrm>
            <a:off x="598332" y="2226733"/>
            <a:ext cx="5858934" cy="1938867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8638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8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908" y="1376073"/>
            <a:ext cx="3857448" cy="26319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208" name="Google Shape;208;p28"/>
          <p:cNvCxnSpPr>
            <a:cxnSpLocks/>
          </p:cNvCxnSpPr>
          <p:nvPr/>
        </p:nvCxnSpPr>
        <p:spPr>
          <a:xfrm flipH="1">
            <a:off x="7949396" y="1784113"/>
            <a:ext cx="642154" cy="0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Google Shape;70;p15">
            <a:extLst>
              <a:ext uri="{FF2B5EF4-FFF2-40B4-BE49-F238E27FC236}">
                <a16:creationId xmlns:a16="http://schemas.microsoft.com/office/drawing/2014/main" id="{CE420723-B956-559A-0510-A0E743AA8F2D}"/>
              </a:ext>
            </a:extLst>
          </p:cNvPr>
          <p:cNvSpPr txBox="1">
            <a:spLocks/>
          </p:cNvSpPr>
          <p:nvPr/>
        </p:nvSpPr>
        <p:spPr>
          <a:xfrm>
            <a:off x="488265" y="1268922"/>
            <a:ext cx="7013100" cy="8309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Edición y mejora</a:t>
            </a:r>
          </a:p>
        </p:txBody>
      </p:sp>
      <p:sp>
        <p:nvSpPr>
          <p:cNvPr id="4" name="Google Shape;204;p28">
            <a:extLst>
              <a:ext uri="{FF2B5EF4-FFF2-40B4-BE49-F238E27FC236}">
                <a16:creationId xmlns:a16="http://schemas.microsoft.com/office/drawing/2014/main" id="{2D6A9B22-4867-1142-D554-D701B6C35AC6}"/>
              </a:ext>
            </a:extLst>
          </p:cNvPr>
          <p:cNvSpPr txBox="1">
            <a:spLocks/>
          </p:cNvSpPr>
          <p:nvPr/>
        </p:nvSpPr>
        <p:spPr>
          <a:xfrm>
            <a:off x="488265" y="1110823"/>
            <a:ext cx="3220802" cy="26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Mediante el botón </a:t>
            </a:r>
            <a:r>
              <a:rPr lang="es-ES" sz="1200" b="1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Edit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podréis modificar desde la posición y el tamaño de los diferentes widgets de vuestra APP hasta añadir nuevos widgets y modificar los </a:t>
            </a:r>
            <a:r>
              <a:rPr lang="es-ES" sz="1200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prompts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de cada uno.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C32E9A8-FDDB-AD89-2966-0E8FBEE5CEB2}"/>
              </a:ext>
            </a:extLst>
          </p:cNvPr>
          <p:cNvSpPr/>
          <p:nvPr/>
        </p:nvSpPr>
        <p:spPr>
          <a:xfrm>
            <a:off x="7403432" y="1684421"/>
            <a:ext cx="469764" cy="213448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id="{FA05E328-86A4-9C3B-6A26-D13E17410B19}"/>
              </a:ext>
            </a:extLst>
          </p:cNvPr>
          <p:cNvSpPr txBox="1">
            <a:spLocks/>
          </p:cNvSpPr>
          <p:nvPr/>
        </p:nvSpPr>
        <p:spPr>
          <a:xfrm>
            <a:off x="488265" y="1239877"/>
            <a:ext cx="7013100" cy="8309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Publicación</a:t>
            </a:r>
          </a:p>
        </p:txBody>
      </p:sp>
      <p:sp>
        <p:nvSpPr>
          <p:cNvPr id="4" name="Google Shape;216;p29">
            <a:extLst>
              <a:ext uri="{FF2B5EF4-FFF2-40B4-BE49-F238E27FC236}">
                <a16:creationId xmlns:a16="http://schemas.microsoft.com/office/drawing/2014/main" id="{104DCE3D-8613-B4A3-D538-D5461FD5E434}"/>
              </a:ext>
            </a:extLst>
          </p:cNvPr>
          <p:cNvSpPr txBox="1">
            <a:spLocks/>
          </p:cNvSpPr>
          <p:nvPr/>
        </p:nvSpPr>
        <p:spPr>
          <a:xfrm>
            <a:off x="488264" y="1313422"/>
            <a:ext cx="3017837" cy="22502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Para poder ser evaluada la APP ha de ser </a:t>
            </a:r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publicada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de forma pública para todo el mundo y deberéis compartirnos el </a:t>
            </a:r>
            <a:r>
              <a:rPr lang="es-ES" sz="12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enlace </a:t>
            </a: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a la APP en la correspondiente ficha de entregables.</a:t>
            </a:r>
          </a:p>
        </p:txBody>
      </p:sp>
      <p:pic>
        <p:nvPicPr>
          <p:cNvPr id="5" name="Google Shape;217;p29" title="publicar.PNG">
            <a:extLst>
              <a:ext uri="{FF2B5EF4-FFF2-40B4-BE49-F238E27FC236}">
                <a16:creationId xmlns:a16="http://schemas.microsoft.com/office/drawing/2014/main" id="{E09821AE-F1CE-D541-7CB3-436E58C89BA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3399" y="1373039"/>
            <a:ext cx="3941957" cy="263496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6A8EC2C8-411E-CD41-F46F-7F553D04B733}"/>
              </a:ext>
            </a:extLst>
          </p:cNvPr>
          <p:cNvSpPr txBox="1"/>
          <p:nvPr/>
        </p:nvSpPr>
        <p:spPr>
          <a:xfrm>
            <a:off x="868103" y="1388516"/>
            <a:ext cx="4142308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Materiales que guían las pautas a seguir</a:t>
            </a:r>
            <a:endParaRPr sz="4000" b="1" dirty="0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 Extra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id="{3348A835-BA1E-114F-AAFE-04E31FED98C4}"/>
              </a:ext>
            </a:extLst>
          </p:cNvPr>
          <p:cNvSpPr txBox="1">
            <a:spLocks/>
          </p:cNvSpPr>
          <p:nvPr/>
        </p:nvSpPr>
        <p:spPr>
          <a:xfrm>
            <a:off x="488265" y="1239877"/>
            <a:ext cx="7013100" cy="8309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Formulario 1</a:t>
            </a:r>
          </a:p>
        </p:txBody>
      </p:sp>
      <p:sp>
        <p:nvSpPr>
          <p:cNvPr id="4" name="Google Shape;234;p31">
            <a:extLst>
              <a:ext uri="{FF2B5EF4-FFF2-40B4-BE49-F238E27FC236}">
                <a16:creationId xmlns:a16="http://schemas.microsoft.com/office/drawing/2014/main" id="{6A6297B2-B7DF-790C-96C1-12ACC16C4ECD}"/>
              </a:ext>
            </a:extLst>
          </p:cNvPr>
          <p:cNvSpPr txBox="1"/>
          <p:nvPr/>
        </p:nvSpPr>
        <p:spPr>
          <a:xfrm>
            <a:off x="349150" y="1612188"/>
            <a:ext cx="4290000" cy="16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Nombre del equipo</a:t>
            </a: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Lexend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Rama profesional</a:t>
            </a: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Lexend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Correo electrónico</a:t>
            </a: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Lexend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Descripción de vuestra propuesta de aplicación</a:t>
            </a: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Lexend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Funcionalidades de la aplicación + prompt inicial</a:t>
            </a: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Lexend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Enlace a vuestra APP inicial</a:t>
            </a:r>
            <a:endParaRPr sz="1200" b="1" dirty="0">
              <a:solidFill>
                <a:schemeClr val="tx1">
                  <a:lumMod val="95000"/>
                  <a:lumOff val="5000"/>
                </a:schemeClr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pic>
        <p:nvPicPr>
          <p:cNvPr id="5" name="Google Shape;237;p31">
            <a:extLst>
              <a:ext uri="{FF2B5EF4-FFF2-40B4-BE49-F238E27FC236}">
                <a16:creationId xmlns:a16="http://schemas.microsoft.com/office/drawing/2014/main" id="{071B92A7-7742-55FA-9917-BAFEB43A9A6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0492" y="1373039"/>
            <a:ext cx="2840874" cy="263496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B58B73B1-7A47-8A6F-8010-2B49F6E8C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150" y="1344208"/>
            <a:ext cx="2862215" cy="7441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41F617A0-1472-63D7-13BD-8B80715F665D}"/>
              </a:ext>
            </a:extLst>
          </p:cNvPr>
          <p:cNvSpPr txBox="1"/>
          <p:nvPr/>
        </p:nvSpPr>
        <p:spPr>
          <a:xfrm>
            <a:off x="868103" y="1388516"/>
            <a:ext cx="3703897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MODALIDAD 1</a:t>
            </a:r>
            <a:endParaRPr sz="4000" b="1" dirty="0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 ExtraBold"/>
            </a:endParaRPr>
          </a:p>
          <a:p>
            <a:pPr marL="0" lvl="0" indent="0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s" sz="2400" i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Hackathon presencial</a:t>
            </a:r>
            <a:br>
              <a:rPr lang="es" sz="2400" i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</a:br>
            <a:r>
              <a:rPr lang="es" sz="2400" i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de una jornada</a:t>
            </a:r>
            <a:endParaRPr sz="2400" i="1" dirty="0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62484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id="{BA185A82-E303-190D-25B3-85F4EAF5EDA0}"/>
              </a:ext>
            </a:extLst>
          </p:cNvPr>
          <p:cNvSpPr txBox="1">
            <a:spLocks/>
          </p:cNvSpPr>
          <p:nvPr/>
        </p:nvSpPr>
        <p:spPr>
          <a:xfrm>
            <a:off x="488265" y="1239877"/>
            <a:ext cx="2693346" cy="8309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Trabajo en aula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6168D4-8064-8C18-62CE-AF138CB321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749"/>
          <a:stretch>
            <a:fillRect/>
          </a:stretch>
        </p:blipFill>
        <p:spPr>
          <a:xfrm>
            <a:off x="2823868" y="1287117"/>
            <a:ext cx="5317594" cy="3015574"/>
          </a:xfrm>
          <a:prstGeom prst="rect">
            <a:avLst/>
          </a:prstGeom>
        </p:spPr>
      </p:pic>
      <p:sp>
        <p:nvSpPr>
          <p:cNvPr id="8" name="Google Shape;204;p28">
            <a:extLst>
              <a:ext uri="{FF2B5EF4-FFF2-40B4-BE49-F238E27FC236}">
                <a16:creationId xmlns:a16="http://schemas.microsoft.com/office/drawing/2014/main" id="{B4AF7D8A-B537-766E-FBFE-D6C09149EFE0}"/>
              </a:ext>
            </a:extLst>
          </p:cNvPr>
          <p:cNvSpPr txBox="1">
            <a:spLocks/>
          </p:cNvSpPr>
          <p:nvPr/>
        </p:nvSpPr>
        <p:spPr>
          <a:xfrm>
            <a:off x="488264" y="1818213"/>
            <a:ext cx="3220802" cy="26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Modelo de procesos productivas:</a:t>
            </a:r>
            <a:b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</a:b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Diseña a tu estrategia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 txBox="1"/>
          <p:nvPr/>
        </p:nvSpPr>
        <p:spPr>
          <a:xfrm>
            <a:off x="316524" y="3884775"/>
            <a:ext cx="8018584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party.rock@academiadeinventores.com</a:t>
            </a:r>
            <a:endParaRPr sz="1500" b="1" dirty="0">
              <a:solidFill>
                <a:schemeClr val="tx1">
                  <a:lumMod val="95000"/>
                  <a:lumOff val="5000"/>
                </a:schemeClr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2" name="Google Shape;70;p15">
            <a:extLst>
              <a:ext uri="{FF2B5EF4-FFF2-40B4-BE49-F238E27FC236}">
                <a16:creationId xmlns:a16="http://schemas.microsoft.com/office/drawing/2014/main" id="{E5EBB6F0-E418-C323-EA57-1941006B04E2}"/>
              </a:ext>
            </a:extLst>
          </p:cNvPr>
          <p:cNvSpPr txBox="1">
            <a:spLocks/>
          </p:cNvSpPr>
          <p:nvPr/>
        </p:nvSpPr>
        <p:spPr>
          <a:xfrm>
            <a:off x="488265" y="1239877"/>
            <a:ext cx="2693346" cy="8309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Trabajo en aula</a:t>
            </a:r>
          </a:p>
        </p:txBody>
      </p:sp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DAA75809-E71E-9563-552F-A44D12846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104" y="1701859"/>
            <a:ext cx="2396648" cy="2182916"/>
          </a:xfrm>
          <a:prstGeom prst="rect">
            <a:avLst/>
          </a:prstGeom>
        </p:spPr>
      </p:pic>
      <p:pic>
        <p:nvPicPr>
          <p:cNvPr id="6" name="Imagen 5" descr="Texto&#10;&#10;El contenido generado por IA puede ser incorrecto.">
            <a:extLst>
              <a:ext uri="{FF2B5EF4-FFF2-40B4-BE49-F238E27FC236}">
                <a16:creationId xmlns:a16="http://schemas.microsoft.com/office/drawing/2014/main" id="{21E80AB7-8619-A725-4568-3FA5DFC1D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587" y="1734084"/>
            <a:ext cx="2398633" cy="21144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4"/>
          <p:cNvSpPr txBox="1"/>
          <p:nvPr/>
        </p:nvSpPr>
        <p:spPr>
          <a:xfrm>
            <a:off x="3651725" y="2020100"/>
            <a:ext cx="4739400" cy="11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23850" lvl="0" indent="-1714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endParaRPr sz="1200" dirty="0">
              <a:solidFill>
                <a:schemeClr val="tx1">
                  <a:lumMod val="95000"/>
                  <a:lumOff val="5000"/>
                </a:schemeClr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Lexend"/>
            </a:endParaRPr>
          </a:p>
        </p:txBody>
      </p:sp>
      <p:sp>
        <p:nvSpPr>
          <p:cNvPr id="2" name="Google Shape;70;p15">
            <a:extLst>
              <a:ext uri="{FF2B5EF4-FFF2-40B4-BE49-F238E27FC236}">
                <a16:creationId xmlns:a16="http://schemas.microsoft.com/office/drawing/2014/main" id="{1F137D03-2A3A-0C38-26FC-AA6EE9E391E3}"/>
              </a:ext>
            </a:extLst>
          </p:cNvPr>
          <p:cNvSpPr txBox="1">
            <a:spLocks/>
          </p:cNvSpPr>
          <p:nvPr/>
        </p:nvSpPr>
        <p:spPr>
          <a:xfrm>
            <a:off x="488265" y="1239877"/>
            <a:ext cx="2330091" cy="8309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Formulario 2</a:t>
            </a:r>
          </a:p>
        </p:txBody>
      </p:sp>
      <p:sp>
        <p:nvSpPr>
          <p:cNvPr id="3" name="Google Shape;234;p31">
            <a:extLst>
              <a:ext uri="{FF2B5EF4-FFF2-40B4-BE49-F238E27FC236}">
                <a16:creationId xmlns:a16="http://schemas.microsoft.com/office/drawing/2014/main" id="{03199647-AEB6-7944-932A-1C7A59A453BD}"/>
              </a:ext>
            </a:extLst>
          </p:cNvPr>
          <p:cNvSpPr txBox="1"/>
          <p:nvPr/>
        </p:nvSpPr>
        <p:spPr>
          <a:xfrm>
            <a:off x="349150" y="1612188"/>
            <a:ext cx="4290000" cy="16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23850" lvl="0" indent="-171450">
              <a:lnSpc>
                <a:spcPct val="150000"/>
              </a:lnSpc>
              <a:spcBef>
                <a:spcPts val="1200"/>
              </a:spcBef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Nombre del equipo</a:t>
            </a:r>
          </a:p>
          <a:p>
            <a:pPr marL="323850" lvl="0" indent="-171450">
              <a:lnSpc>
                <a:spcPct val="150000"/>
              </a:lnSpc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Enlace a la APP final</a:t>
            </a:r>
          </a:p>
          <a:p>
            <a:pPr marL="323850" lvl="0" indent="-171450">
              <a:lnSpc>
                <a:spcPct val="150000"/>
              </a:lnSpc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-E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Snapshot</a:t>
            </a: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 demostrando el funcionamiento</a:t>
            </a:r>
          </a:p>
          <a:p>
            <a:pPr marL="323850" lvl="0" indent="-171450">
              <a:lnSpc>
                <a:spcPct val="150000"/>
              </a:lnSpc>
              <a:buClr>
                <a:srgbClr val="22254B"/>
              </a:buClr>
              <a:buSzPts val="1200"/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Lexend"/>
              </a:rPr>
              <a:t>Plantilla de la presentación de vuestro proyecto</a:t>
            </a:r>
          </a:p>
        </p:txBody>
      </p:sp>
      <p:pic>
        <p:nvPicPr>
          <p:cNvPr id="4" name="Google Shape;271;p34">
            <a:extLst>
              <a:ext uri="{FF2B5EF4-FFF2-40B4-BE49-F238E27FC236}">
                <a16:creationId xmlns:a16="http://schemas.microsoft.com/office/drawing/2014/main" id="{A38AF834-517D-54C8-DF8E-F70D3E9D5C2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3851" y="1158298"/>
            <a:ext cx="2003356" cy="263901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" name="Google Shape;254;p33">
            <a:extLst>
              <a:ext uri="{FF2B5EF4-FFF2-40B4-BE49-F238E27FC236}">
                <a16:creationId xmlns:a16="http://schemas.microsoft.com/office/drawing/2014/main" id="{1EFF4C88-1244-8865-A1AC-C2831027E891}"/>
              </a:ext>
            </a:extLst>
          </p:cNvPr>
          <p:cNvSpPr txBox="1"/>
          <p:nvPr/>
        </p:nvSpPr>
        <p:spPr>
          <a:xfrm>
            <a:off x="316524" y="3884775"/>
            <a:ext cx="8018584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party.rock@academiadeinventores.com</a:t>
            </a:r>
            <a:endParaRPr sz="1500" b="1" dirty="0">
              <a:solidFill>
                <a:schemeClr val="tx1">
                  <a:lumMod val="95000"/>
                  <a:lumOff val="5000"/>
                </a:schemeClr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pic>
        <p:nvPicPr>
          <p:cNvPr id="6" name="Imagen 5" descr="Logotipo&#10;&#10;El contenido generado por IA puede ser incorrecto.">
            <a:extLst>
              <a:ext uri="{FF2B5EF4-FFF2-40B4-BE49-F238E27FC236}">
                <a16:creationId xmlns:a16="http://schemas.microsoft.com/office/drawing/2014/main" id="{4D7485CA-3096-E6A5-0246-376BEB75B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851" y="1158298"/>
            <a:ext cx="2023622" cy="52614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5" title="cancion_entrada_v0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3400" y="449835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B1EB2515-550A-D265-B6E1-A49D9FCBF829}"/>
              </a:ext>
            </a:extLst>
          </p:cNvPr>
          <p:cNvSpPr txBox="1"/>
          <p:nvPr/>
        </p:nvSpPr>
        <p:spPr>
          <a:xfrm>
            <a:off x="0" y="1563880"/>
            <a:ext cx="9144000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¡Mucha suerte</a:t>
            </a:r>
            <a:b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</a:b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a </a:t>
            </a:r>
            <a:r>
              <a:rPr lang="es-ES" sz="5500" b="1" dirty="0" err="1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tod@s</a:t>
            </a: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27EE1-0B0B-0856-A8B3-2E8028BE1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350FA8DF-DF08-FBC1-B99D-52CFECABC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1A4BC4B5-15B3-1771-D921-C602C2E7F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6350">
            <a:noFill/>
          </a:ln>
        </p:spPr>
      </p:pic>
      <p:sp>
        <p:nvSpPr>
          <p:cNvPr id="5" name="Google Shape;61;p14">
            <a:extLst>
              <a:ext uri="{FF2B5EF4-FFF2-40B4-BE49-F238E27FC236}">
                <a16:creationId xmlns:a16="http://schemas.microsoft.com/office/drawing/2014/main" id="{E7AFF184-6642-D4AE-834F-ECBDF7DF5784}"/>
              </a:ext>
            </a:extLst>
          </p:cNvPr>
          <p:cNvSpPr txBox="1"/>
          <p:nvPr/>
        </p:nvSpPr>
        <p:spPr>
          <a:xfrm>
            <a:off x="0" y="1563880"/>
            <a:ext cx="9144000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Unas horas</a:t>
            </a:r>
            <a:b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</a:b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más tarde…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B091BD43-E0FC-8A1D-1044-176618D4B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4663217"/>
            <a:ext cx="365760" cy="219048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C86E8CA6-97D8-B287-DA52-3F97ECA4F13D}"/>
              </a:ext>
            </a:extLst>
          </p:cNvPr>
          <p:cNvSpPr txBox="1"/>
          <p:nvPr/>
        </p:nvSpPr>
        <p:spPr>
          <a:xfrm>
            <a:off x="857489" y="4715028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b="0" i="0" dirty="0">
                <a:solidFill>
                  <a:schemeClr val="tx1"/>
                </a:solidFill>
                <a:latin typeface="Amazon Ember Display" panose="020F0603020204020204" pitchFamily="34" charset="0"/>
              </a:rPr>
              <a:t>© 2025, Amazon Web Services, Inc. or its affiliates. All rights reserved. Amazon Confidential and Trademark.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1882BCD-1817-D13E-484A-D53576EB9DBA}"/>
              </a:ext>
            </a:extLst>
          </p:cNvPr>
          <p:cNvSpPr txBox="1">
            <a:spLocks/>
          </p:cNvSpPr>
          <p:nvPr/>
        </p:nvSpPr>
        <p:spPr>
          <a:xfrm>
            <a:off x="311700" y="357948"/>
            <a:ext cx="2557464" cy="2323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777240" rtl="0" eaLnBrk="1" latinLnBrk="0" hangingPunct="1">
              <a:lnSpc>
                <a:spcPct val="90000"/>
              </a:lnSpc>
              <a:spcBef>
                <a:spcPts val="850"/>
              </a:spcBef>
              <a:buFontTx/>
              <a:buNone/>
              <a:defRPr sz="1100" b="0" i="0" kern="1200" spc="0" baseline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38862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19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77724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102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16586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85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55448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  <a:defRPr sz="850" b="0" i="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194310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SzPts val="1018"/>
            </a:pPr>
            <a:r>
              <a:rPr lang="es-ES" sz="1500" b="1" dirty="0">
                <a:sym typeface="Montserrat Medium"/>
              </a:rPr>
              <a:t>AWS Futuro IA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641263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>
          <a:extLst>
            <a:ext uri="{FF2B5EF4-FFF2-40B4-BE49-F238E27FC236}">
              <a16:creationId xmlns:a16="http://schemas.microsoft.com/office/drawing/2014/main" id="{23B1BAD5-0904-9EB3-8100-13C11A868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6D47A1D2-CF6F-FC7A-7E5E-9DD6D1390A95}"/>
              </a:ext>
            </a:extLst>
          </p:cNvPr>
          <p:cNvSpPr txBox="1"/>
          <p:nvPr/>
        </p:nvSpPr>
        <p:spPr>
          <a:xfrm>
            <a:off x="0" y="1563880"/>
            <a:ext cx="9144000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Bienvenidos a</a:t>
            </a:r>
            <a:b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</a:b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la Gran Final</a:t>
            </a:r>
          </a:p>
        </p:txBody>
      </p:sp>
    </p:spTree>
    <p:extLst>
      <p:ext uri="{BB962C8B-B14F-4D97-AF65-F5344CB8AC3E}">
        <p14:creationId xmlns:p14="http://schemas.microsoft.com/office/powerpoint/2010/main" val="3869714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8" title="efectos de sonido - tambores - redobles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3400" y="4498348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C468E5DD-08EA-8633-24AC-4282820ED160}"/>
              </a:ext>
            </a:extLst>
          </p:cNvPr>
          <p:cNvSpPr txBox="1"/>
          <p:nvPr/>
        </p:nvSpPr>
        <p:spPr>
          <a:xfrm>
            <a:off x="0" y="1563880"/>
            <a:ext cx="9144000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Equipos</a:t>
            </a: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Finalistas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/>
          <p:cNvSpPr txBox="1">
            <a:spLocks noGrp="1"/>
          </p:cNvSpPr>
          <p:nvPr>
            <p:ph type="title" idx="4294967295"/>
          </p:nvPr>
        </p:nvSpPr>
        <p:spPr>
          <a:xfrm>
            <a:off x="324091" y="1339723"/>
            <a:ext cx="7986532" cy="1750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Nombre 1</a:t>
            </a:r>
            <a:r>
              <a:rPr lang="es-ES" sz="40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er</a:t>
            </a:r>
            <a:r>
              <a:rPr lang="es-E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equipo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Título app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82EC6232-69D6-FDBA-5667-E2FD14386EC9}"/>
              </a:ext>
            </a:extLst>
          </p:cNvPr>
          <p:cNvSpPr/>
          <p:nvPr/>
        </p:nvSpPr>
        <p:spPr>
          <a:xfrm>
            <a:off x="3573683" y="3402496"/>
            <a:ext cx="1487348" cy="517029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>
          <a:extLst>
            <a:ext uri="{FF2B5EF4-FFF2-40B4-BE49-F238E27FC236}">
              <a16:creationId xmlns:a16="http://schemas.microsoft.com/office/drawing/2014/main" id="{89C810A9-3D23-6766-7E9E-BC34D81B9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>
            <a:extLst>
              <a:ext uri="{FF2B5EF4-FFF2-40B4-BE49-F238E27FC236}">
                <a16:creationId xmlns:a16="http://schemas.microsoft.com/office/drawing/2014/main" id="{41585706-1AC3-B01F-24CD-5A9C3BD78A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4091" y="1339723"/>
            <a:ext cx="7986532" cy="1750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Nombre 2º equipo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Título app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34D8E4E7-B9DD-B8A2-9D2F-E7668C154320}"/>
              </a:ext>
            </a:extLst>
          </p:cNvPr>
          <p:cNvSpPr/>
          <p:nvPr/>
        </p:nvSpPr>
        <p:spPr>
          <a:xfrm>
            <a:off x="3573683" y="3402496"/>
            <a:ext cx="1487348" cy="51702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70218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>
          <a:extLst>
            <a:ext uri="{FF2B5EF4-FFF2-40B4-BE49-F238E27FC236}">
              <a16:creationId xmlns:a16="http://schemas.microsoft.com/office/drawing/2014/main" id="{DF81267C-6AA4-0018-FAF0-AF7D3DC08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>
            <a:extLst>
              <a:ext uri="{FF2B5EF4-FFF2-40B4-BE49-F238E27FC236}">
                <a16:creationId xmlns:a16="http://schemas.microsoft.com/office/drawing/2014/main" id="{99968A08-85AD-CFC4-95F8-A26E055BB2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4091" y="1339723"/>
            <a:ext cx="7986532" cy="1750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50000"/>
              </a:lnSpc>
              <a:buSzPts val="990"/>
            </a:pPr>
            <a:r>
              <a:rPr lang="es-E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Nombre 3</a:t>
            </a:r>
            <a:r>
              <a:rPr lang="es-ES" sz="40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er</a:t>
            </a:r>
            <a:r>
              <a:rPr lang="es-E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equipo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Título app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BAA0A65C-22EF-885F-421D-3750D7874686}"/>
              </a:ext>
            </a:extLst>
          </p:cNvPr>
          <p:cNvSpPr/>
          <p:nvPr/>
        </p:nvSpPr>
        <p:spPr>
          <a:xfrm>
            <a:off x="3573683" y="3402496"/>
            <a:ext cx="1487348" cy="51702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95280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;p15">
            <a:extLst>
              <a:ext uri="{FF2B5EF4-FFF2-40B4-BE49-F238E27FC236}">
                <a16:creationId xmlns:a16="http://schemas.microsoft.com/office/drawing/2014/main" id="{A15D24A3-62F3-97F3-5707-D1337B62DAE4}"/>
              </a:ext>
            </a:extLst>
          </p:cNvPr>
          <p:cNvSpPr txBox="1">
            <a:spLocks/>
          </p:cNvSpPr>
          <p:nvPr/>
        </p:nvSpPr>
        <p:spPr>
          <a:xfrm>
            <a:off x="488265" y="1135499"/>
            <a:ext cx="70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¡Preparados para el Hackathon!</a:t>
            </a:r>
          </a:p>
        </p:txBody>
      </p:sp>
      <p:sp>
        <p:nvSpPr>
          <p:cNvPr id="3" name="Google Shape;71;p15">
            <a:extLst>
              <a:ext uri="{FF2B5EF4-FFF2-40B4-BE49-F238E27FC236}">
                <a16:creationId xmlns:a16="http://schemas.microsoft.com/office/drawing/2014/main" id="{10504902-6885-1847-F89B-6E700435498C}"/>
              </a:ext>
            </a:extLst>
          </p:cNvPr>
          <p:cNvSpPr txBox="1">
            <a:spLocks/>
          </p:cNvSpPr>
          <p:nvPr/>
        </p:nvSpPr>
        <p:spPr>
          <a:xfrm>
            <a:off x="488265" y="1554684"/>
            <a:ext cx="7013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5000"/>
              </a:lnSpc>
              <a:spcAft>
                <a:spcPts val="1200"/>
              </a:spcAft>
              <a:buSzPts val="852"/>
            </a:pPr>
            <a:r>
              <a:rPr lang="es-ES" sz="11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La iniciativa </a:t>
            </a:r>
            <a:r>
              <a:rPr lang="es-ES" sz="11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FUTURO IA</a:t>
            </a:r>
            <a:r>
              <a:rPr lang="es-ES" sz="11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llega de la mano de Amazon Web </a:t>
            </a:r>
            <a:r>
              <a:rPr lang="es-ES" sz="1100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Services</a:t>
            </a:r>
            <a:r>
              <a:rPr lang="es-ES" sz="11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con</a:t>
            </a:r>
            <a:r>
              <a:rPr lang="es-ES" sz="11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</a:t>
            </a:r>
            <a:r>
              <a:rPr lang="es-ES" sz="1100" b="1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PartyRock</a:t>
            </a:r>
            <a:r>
              <a:rPr lang="es-ES" sz="11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y un innovador Hackathon de IA generativa enfocada en la asignatura de Digitalización aplicada a los sectores productivos.</a:t>
            </a:r>
          </a:p>
        </p:txBody>
      </p:sp>
      <p:sp>
        <p:nvSpPr>
          <p:cNvPr id="4" name="Google Shape;78;p15">
            <a:extLst>
              <a:ext uri="{FF2B5EF4-FFF2-40B4-BE49-F238E27FC236}">
                <a16:creationId xmlns:a16="http://schemas.microsoft.com/office/drawing/2014/main" id="{497EDEBB-81BF-E4B9-601C-1E1C4A2722F6}"/>
              </a:ext>
            </a:extLst>
          </p:cNvPr>
          <p:cNvSpPr txBox="1">
            <a:spLocks/>
          </p:cNvSpPr>
          <p:nvPr/>
        </p:nvSpPr>
        <p:spPr>
          <a:xfrm>
            <a:off x="488265" y="3264601"/>
            <a:ext cx="1037024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5000"/>
              </a:lnSpc>
              <a:spcAft>
                <a:spcPts val="1200"/>
              </a:spcAft>
              <a:buSzPts val="852"/>
            </a:pPr>
            <a:r>
              <a:rPr lang="es-ES" sz="10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Explorar el potencial de la IA Generativa.</a:t>
            </a:r>
          </a:p>
        </p:txBody>
      </p:sp>
      <p:sp>
        <p:nvSpPr>
          <p:cNvPr id="5" name="Google Shape;79;p15">
            <a:extLst>
              <a:ext uri="{FF2B5EF4-FFF2-40B4-BE49-F238E27FC236}">
                <a16:creationId xmlns:a16="http://schemas.microsoft.com/office/drawing/2014/main" id="{624BD399-5D73-0976-2FEA-8CA4575542EA}"/>
              </a:ext>
            </a:extLst>
          </p:cNvPr>
          <p:cNvSpPr txBox="1">
            <a:spLocks/>
          </p:cNvSpPr>
          <p:nvPr/>
        </p:nvSpPr>
        <p:spPr>
          <a:xfrm>
            <a:off x="1683065" y="3264601"/>
            <a:ext cx="933900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5000"/>
              </a:lnSpc>
              <a:spcAft>
                <a:spcPts val="1200"/>
              </a:spcAft>
              <a:buSzPts val="852"/>
            </a:pPr>
            <a:r>
              <a:rPr lang="es-ES" sz="10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Prototipar soluciones prácticas.</a:t>
            </a:r>
          </a:p>
        </p:txBody>
      </p:sp>
      <p:sp>
        <p:nvSpPr>
          <p:cNvPr id="6" name="Google Shape;80;p15">
            <a:extLst>
              <a:ext uri="{FF2B5EF4-FFF2-40B4-BE49-F238E27FC236}">
                <a16:creationId xmlns:a16="http://schemas.microsoft.com/office/drawing/2014/main" id="{BB543D16-398C-EB55-107C-F647231A31D0}"/>
              </a:ext>
            </a:extLst>
          </p:cNvPr>
          <p:cNvSpPr txBox="1">
            <a:spLocks/>
          </p:cNvSpPr>
          <p:nvPr/>
        </p:nvSpPr>
        <p:spPr>
          <a:xfrm>
            <a:off x="2905990" y="3264601"/>
            <a:ext cx="987600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5000"/>
              </a:lnSpc>
              <a:spcAft>
                <a:spcPts val="1200"/>
              </a:spcAft>
              <a:buSzPts val="852"/>
            </a:pPr>
            <a:r>
              <a:rPr lang="es-ES" sz="100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Adoptar tecnologías emergentes.</a:t>
            </a:r>
          </a:p>
        </p:txBody>
      </p:sp>
      <p:sp>
        <p:nvSpPr>
          <p:cNvPr id="7" name="Google Shape;81;p15">
            <a:extLst>
              <a:ext uri="{FF2B5EF4-FFF2-40B4-BE49-F238E27FC236}">
                <a16:creationId xmlns:a16="http://schemas.microsoft.com/office/drawing/2014/main" id="{73B7A08E-6540-91D4-2C49-7CEEEFD48A2D}"/>
              </a:ext>
            </a:extLst>
          </p:cNvPr>
          <p:cNvSpPr txBox="1">
            <a:spLocks/>
          </p:cNvSpPr>
          <p:nvPr/>
        </p:nvSpPr>
        <p:spPr>
          <a:xfrm>
            <a:off x="4051366" y="3264601"/>
            <a:ext cx="1031400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5000"/>
              </a:lnSpc>
              <a:spcAft>
                <a:spcPts val="1200"/>
              </a:spcAft>
              <a:buSzPts val="852"/>
            </a:pPr>
            <a:r>
              <a:rPr lang="es-ES" sz="100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Conectar mundo empresarial y académico.</a:t>
            </a:r>
          </a:p>
        </p:txBody>
      </p:sp>
      <p:sp>
        <p:nvSpPr>
          <p:cNvPr id="8" name="Google Shape;82;p15">
            <a:extLst>
              <a:ext uri="{FF2B5EF4-FFF2-40B4-BE49-F238E27FC236}">
                <a16:creationId xmlns:a16="http://schemas.microsoft.com/office/drawing/2014/main" id="{E57FBFF7-299E-1F30-B14E-78AEF1E33BF8}"/>
              </a:ext>
            </a:extLst>
          </p:cNvPr>
          <p:cNvSpPr txBox="1">
            <a:spLocks/>
          </p:cNvSpPr>
          <p:nvPr/>
        </p:nvSpPr>
        <p:spPr>
          <a:xfrm>
            <a:off x="5138203" y="3264601"/>
            <a:ext cx="1143600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5000"/>
              </a:lnSpc>
              <a:spcAft>
                <a:spcPts val="1200"/>
              </a:spcAft>
              <a:buSzPts val="852"/>
            </a:pPr>
            <a:r>
              <a:rPr lang="es-ES" sz="100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Fomentar la empleabilidad.</a:t>
            </a:r>
          </a:p>
        </p:txBody>
      </p:sp>
      <p:sp>
        <p:nvSpPr>
          <p:cNvPr id="9" name="Google Shape;83;p15">
            <a:extLst>
              <a:ext uri="{FF2B5EF4-FFF2-40B4-BE49-F238E27FC236}">
                <a16:creationId xmlns:a16="http://schemas.microsoft.com/office/drawing/2014/main" id="{720E5A6A-CFC9-EFF0-F45F-28428A099B96}"/>
              </a:ext>
            </a:extLst>
          </p:cNvPr>
          <p:cNvSpPr txBox="1">
            <a:spLocks/>
          </p:cNvSpPr>
          <p:nvPr/>
        </p:nvSpPr>
        <p:spPr>
          <a:xfrm>
            <a:off x="6337240" y="3264601"/>
            <a:ext cx="933900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5000"/>
              </a:lnSpc>
              <a:spcAft>
                <a:spcPts val="1200"/>
              </a:spcAft>
              <a:buSzPts val="852"/>
            </a:pPr>
            <a:r>
              <a:rPr lang="es-ES" sz="100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Reconocer y premiar los mejores prototipos.</a:t>
            </a:r>
          </a:p>
        </p:txBody>
      </p:sp>
      <p:pic>
        <p:nvPicPr>
          <p:cNvPr id="10" name="Imagen 9" descr="Forma&#10;&#10;El contenido generado por IA puede ser incorrecto.">
            <a:extLst>
              <a:ext uri="{FF2B5EF4-FFF2-40B4-BE49-F238E27FC236}">
                <a16:creationId xmlns:a16="http://schemas.microsoft.com/office/drawing/2014/main" id="{7A1A4E9F-A009-F61B-0149-60B2F8D2F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20" y="2345494"/>
            <a:ext cx="993526" cy="993526"/>
          </a:xfrm>
          <a:prstGeom prst="rect">
            <a:avLst/>
          </a:prstGeom>
        </p:spPr>
      </p:pic>
      <p:pic>
        <p:nvPicPr>
          <p:cNvPr id="11" name="Imagen 10" descr="Forma&#10;&#10;El contenido generado por IA puede ser incorrecto.">
            <a:extLst>
              <a:ext uri="{FF2B5EF4-FFF2-40B4-BE49-F238E27FC236}">
                <a16:creationId xmlns:a16="http://schemas.microsoft.com/office/drawing/2014/main" id="{6C688421-DD33-FFAB-2499-56A220C71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761" y="2237744"/>
            <a:ext cx="1012514" cy="1012514"/>
          </a:xfrm>
          <a:prstGeom prst="rect">
            <a:avLst/>
          </a:prstGeom>
        </p:spPr>
      </p:pic>
      <p:pic>
        <p:nvPicPr>
          <p:cNvPr id="12" name="Imagen 11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EABE9EF8-32C7-EE7E-D860-88B4C2978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629" y="2496385"/>
            <a:ext cx="749998" cy="749998"/>
          </a:xfrm>
          <a:prstGeom prst="rect">
            <a:avLst/>
          </a:prstGeom>
        </p:spPr>
      </p:pic>
      <p:pic>
        <p:nvPicPr>
          <p:cNvPr id="13" name="Imagen 12" descr="Forma&#10;&#10;El contenido generado por IA puede ser incorrecto.">
            <a:extLst>
              <a:ext uri="{FF2B5EF4-FFF2-40B4-BE49-F238E27FC236}">
                <a16:creationId xmlns:a16="http://schemas.microsoft.com/office/drawing/2014/main" id="{DD82BB47-C0B4-A52E-5E8D-9D9C7BD6E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842" y="2516872"/>
            <a:ext cx="709023" cy="709023"/>
          </a:xfrm>
          <a:prstGeom prst="rect">
            <a:avLst/>
          </a:prstGeom>
        </p:spPr>
      </p:pic>
      <p:pic>
        <p:nvPicPr>
          <p:cNvPr id="14" name="Imagen 13" descr="Forma&#10;&#10;El contenido generado por IA puede ser incorrecto.">
            <a:extLst>
              <a:ext uri="{FF2B5EF4-FFF2-40B4-BE49-F238E27FC236}">
                <a16:creationId xmlns:a16="http://schemas.microsoft.com/office/drawing/2014/main" id="{BF33078B-9E5B-CB1C-7286-00A819051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7933" y="2326506"/>
            <a:ext cx="1012514" cy="1012514"/>
          </a:xfrm>
          <a:prstGeom prst="rect">
            <a:avLst/>
          </a:prstGeom>
        </p:spPr>
      </p:pic>
      <p:pic>
        <p:nvPicPr>
          <p:cNvPr id="15" name="Imagen 14" descr="Forma&#10;&#10;El contenido generado por IA puede ser incorrecto.">
            <a:extLst>
              <a:ext uri="{FF2B5EF4-FFF2-40B4-BE49-F238E27FC236}">
                <a16:creationId xmlns:a16="http://schemas.microsoft.com/office/drawing/2014/main" id="{7AF82749-56D5-D4E4-BF20-DD5AD7DEA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6678" y="2431103"/>
            <a:ext cx="770094" cy="77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24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>
          <a:extLst>
            <a:ext uri="{FF2B5EF4-FFF2-40B4-BE49-F238E27FC236}">
              <a16:creationId xmlns:a16="http://schemas.microsoft.com/office/drawing/2014/main" id="{1F753703-289C-79C8-2960-7525E1643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>
            <a:extLst>
              <a:ext uri="{FF2B5EF4-FFF2-40B4-BE49-F238E27FC236}">
                <a16:creationId xmlns:a16="http://schemas.microsoft.com/office/drawing/2014/main" id="{4A942860-991A-C052-4F84-20665BB0707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4091" y="1339723"/>
            <a:ext cx="7986532" cy="1750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Nombre 4º equipo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Título app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68C8525F-EBCD-1041-7EFF-D71442369B44}"/>
              </a:ext>
            </a:extLst>
          </p:cNvPr>
          <p:cNvSpPr/>
          <p:nvPr/>
        </p:nvSpPr>
        <p:spPr>
          <a:xfrm>
            <a:off x="3573683" y="3402496"/>
            <a:ext cx="1487348" cy="51702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4290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>
          <a:extLst>
            <a:ext uri="{FF2B5EF4-FFF2-40B4-BE49-F238E27FC236}">
              <a16:creationId xmlns:a16="http://schemas.microsoft.com/office/drawing/2014/main" id="{F0135AA2-6708-629A-4D8D-7B893320A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>
            <a:extLst>
              <a:ext uri="{FF2B5EF4-FFF2-40B4-BE49-F238E27FC236}">
                <a16:creationId xmlns:a16="http://schemas.microsoft.com/office/drawing/2014/main" id="{B92EF26A-77AE-E358-F7BB-DDCC7A44001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4091" y="1339723"/>
            <a:ext cx="7986532" cy="1750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Nombre 5º equipo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Título app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40137DA5-32FF-89DC-A943-1C0171352720}"/>
              </a:ext>
            </a:extLst>
          </p:cNvPr>
          <p:cNvSpPr/>
          <p:nvPr/>
        </p:nvSpPr>
        <p:spPr>
          <a:xfrm>
            <a:off x="3573683" y="3402496"/>
            <a:ext cx="1487348" cy="51702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296187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>
          <a:extLst>
            <a:ext uri="{FF2B5EF4-FFF2-40B4-BE49-F238E27FC236}">
              <a16:creationId xmlns:a16="http://schemas.microsoft.com/office/drawing/2014/main" id="{FFA3828C-F696-59D0-1A1C-50CA89254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7D44238E-4CBE-E89E-CD51-35A55B74BC5D}"/>
              </a:ext>
            </a:extLst>
          </p:cNvPr>
          <p:cNvSpPr txBox="1"/>
          <p:nvPr/>
        </p:nvSpPr>
        <p:spPr>
          <a:xfrm>
            <a:off x="868103" y="1388516"/>
            <a:ext cx="4142308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Deliberación</a:t>
            </a: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del jurado</a:t>
            </a:r>
            <a:endParaRPr sz="4000" b="1" dirty="0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827721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>
          <a:extLst>
            <a:ext uri="{FF2B5EF4-FFF2-40B4-BE49-F238E27FC236}">
              <a16:creationId xmlns:a16="http://schemas.microsoft.com/office/drawing/2014/main" id="{45135AFD-8573-BC4B-5B0A-3BCB18C2E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8" title="efectos de sonido - tambores - redobles.mp3">
            <a:hlinkClick r:id="rId3"/>
            <a:extLst>
              <a:ext uri="{FF2B5EF4-FFF2-40B4-BE49-F238E27FC236}">
                <a16:creationId xmlns:a16="http://schemas.microsoft.com/office/drawing/2014/main" id="{B6C8678E-6036-61AE-0254-B9B3026BCD3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3400" y="4498348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59BFED2C-A11C-E1DD-276C-BDDB1068BB65}"/>
              </a:ext>
            </a:extLst>
          </p:cNvPr>
          <p:cNvSpPr txBox="1"/>
          <p:nvPr/>
        </p:nvSpPr>
        <p:spPr>
          <a:xfrm>
            <a:off x="0" y="1563880"/>
            <a:ext cx="9144000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Ganadores</a:t>
            </a:r>
          </a:p>
        </p:txBody>
      </p:sp>
    </p:spTree>
    <p:extLst>
      <p:ext uri="{BB962C8B-B14F-4D97-AF65-F5344CB8AC3E}">
        <p14:creationId xmlns:p14="http://schemas.microsoft.com/office/powerpoint/2010/main" val="1144428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61AE8-5432-B253-8229-6D738CAB1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78DEE3C-A120-B0A2-DD3C-2B62F857B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E65B84F0-6B37-00F3-D918-8BCAB4857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6350">
            <a:noFill/>
          </a:ln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B837B78D-9F21-C972-7784-717186442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61" y="4143637"/>
            <a:ext cx="979714" cy="5873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B311E1F-0EC0-B429-D20E-BC43B50212D4}"/>
              </a:ext>
            </a:extLst>
          </p:cNvPr>
          <p:cNvSpPr txBox="1">
            <a:spLocks/>
          </p:cNvSpPr>
          <p:nvPr/>
        </p:nvSpPr>
        <p:spPr>
          <a:xfrm>
            <a:off x="868103" y="1689185"/>
            <a:ext cx="4966355" cy="9233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6000" b="0" i="0" u="none" strike="noStrike" cap="none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AWS Futuro IA</a:t>
            </a:r>
          </a:p>
        </p:txBody>
      </p:sp>
    </p:spTree>
    <p:extLst>
      <p:ext uri="{BB962C8B-B14F-4D97-AF65-F5344CB8AC3E}">
        <p14:creationId xmlns:p14="http://schemas.microsoft.com/office/powerpoint/2010/main" val="3590041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5ADB2-53E7-B35F-CDDC-D0E86EEE5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B0587B94-DA6C-7787-78B9-921A3133B815}"/>
              </a:ext>
            </a:extLst>
          </p:cNvPr>
          <p:cNvSpPr txBox="1"/>
          <p:nvPr/>
        </p:nvSpPr>
        <p:spPr>
          <a:xfrm>
            <a:off x="868103" y="1388516"/>
            <a:ext cx="3703897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Normativa</a:t>
            </a:r>
            <a:br>
              <a:rPr lang="es-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</a:br>
            <a:r>
              <a:rPr lang="es-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del Hackathon</a:t>
            </a:r>
            <a:endParaRPr sz="4000" b="1" dirty="0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391152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F9B42-DEF3-FB40-F421-DE1BE3E05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0;p15">
            <a:extLst>
              <a:ext uri="{FF2B5EF4-FFF2-40B4-BE49-F238E27FC236}">
                <a16:creationId xmlns:a16="http://schemas.microsoft.com/office/drawing/2014/main" id="{A80E2FBC-E825-D3E7-00E6-06BA4CE7D99D}"/>
              </a:ext>
            </a:extLst>
          </p:cNvPr>
          <p:cNvSpPr txBox="1">
            <a:spLocks/>
          </p:cNvSpPr>
          <p:nvPr/>
        </p:nvSpPr>
        <p:spPr>
          <a:xfrm>
            <a:off x="488265" y="1135499"/>
            <a:ext cx="70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Bases del concurso y recursos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631E92A-D3A7-227B-54EF-48D03E9B6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136544"/>
              </p:ext>
            </p:extLst>
          </p:nvPr>
        </p:nvGraphicFramePr>
        <p:xfrm>
          <a:off x="593124" y="1868158"/>
          <a:ext cx="6096000" cy="1936780"/>
        </p:xfrm>
        <a:graphic>
          <a:graphicData uri="http://schemas.openxmlformats.org/drawingml/2006/table">
            <a:tbl>
              <a:tblPr firstRow="1" bandRow="1">
                <a:tableStyleId>{DD7528E5-703C-4283-969B-E3EADA6E5212}</a:tableStyleId>
              </a:tblPr>
              <a:tblGrid>
                <a:gridCol w="2092411">
                  <a:extLst>
                    <a:ext uri="{9D8B030D-6E8A-4147-A177-3AD203B41FA5}">
                      <a16:colId xmlns:a16="http://schemas.microsoft.com/office/drawing/2014/main" val="1818194958"/>
                    </a:ext>
                  </a:extLst>
                </a:gridCol>
                <a:gridCol w="4003589">
                  <a:extLst>
                    <a:ext uri="{9D8B030D-6E8A-4147-A177-3AD203B41FA5}">
                      <a16:colId xmlns:a16="http://schemas.microsoft.com/office/drawing/2014/main" val="8846154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100" b="1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Fase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="1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Actividad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06787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s" sz="1100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Hackathon</a:t>
                      </a:r>
                      <a:endParaRPr lang="es-ES" sz="1100" dirty="0"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Presentación del evento</a:t>
                      </a:r>
                      <a:endParaRPr sz="1100" dirty="0">
                        <a:solidFill>
                          <a:srgbClr val="595959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  <a:sym typeface="Montserrat Medium"/>
                      </a:endParaRPr>
                    </a:p>
                  </a:txBody>
                  <a:tcPr marL="137150" marR="137150" marT="106050" marB="106050" anchor="ctr"/>
                </a:tc>
                <a:extLst>
                  <a:ext uri="{0D108BD9-81ED-4DB2-BD59-A6C34878D82A}">
                    <a16:rowId xmlns:a16="http://schemas.microsoft.com/office/drawing/2014/main" val="169499584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ES" sz="1100" dirty="0"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Desarrollo de aplicaciones por grupos</a:t>
                      </a:r>
                      <a:endParaRPr sz="1100" dirty="0">
                        <a:solidFill>
                          <a:srgbClr val="595959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  <a:sym typeface="Montserrat Medium"/>
                      </a:endParaRPr>
                    </a:p>
                  </a:txBody>
                  <a:tcPr marL="137150" marR="137150" marT="106050" marB="106050" anchor="ctr"/>
                </a:tc>
                <a:extLst>
                  <a:ext uri="{0D108BD9-81ED-4DB2-BD59-A6C34878D82A}">
                    <a16:rowId xmlns:a16="http://schemas.microsoft.com/office/drawing/2014/main" val="34794247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ES" sz="1100" dirty="0"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Gran final y entrega de premios</a:t>
                      </a:r>
                      <a:endParaRPr sz="1100" dirty="0">
                        <a:solidFill>
                          <a:srgbClr val="595959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  <a:sym typeface="Montserrat Medium"/>
                      </a:endParaRPr>
                    </a:p>
                  </a:txBody>
                  <a:tcPr marL="137150" marR="137150" marT="106050" marB="106050" anchor="ctr"/>
                </a:tc>
                <a:extLst>
                  <a:ext uri="{0D108BD9-81ED-4DB2-BD59-A6C34878D82A}">
                    <a16:rowId xmlns:a16="http://schemas.microsoft.com/office/drawing/2014/main" val="1287523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100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A futuro</a:t>
                      </a:r>
                    </a:p>
                    <a:p>
                      <a:endParaRPr lang="es-ES" sz="1100" dirty="0"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dirty="0">
                          <a:solidFill>
                            <a:srgbClr val="595959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  <a:sym typeface="Montserrat Medium"/>
                        </a:rPr>
                        <a:t>Implementación de la herramienta en el aula</a:t>
                      </a:r>
                      <a:endParaRPr sz="1100" dirty="0">
                        <a:solidFill>
                          <a:srgbClr val="595959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  <a:sym typeface="Montserrat Medium"/>
                      </a:endParaRPr>
                    </a:p>
                  </a:txBody>
                  <a:tcPr marL="137150" marR="137150" marT="106050" marB="106050" anchor="ctr"/>
                </a:tc>
                <a:extLst>
                  <a:ext uri="{0D108BD9-81ED-4DB2-BD59-A6C34878D82A}">
                    <a16:rowId xmlns:a16="http://schemas.microsoft.com/office/drawing/2014/main" val="4268387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8143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8A38B-C85D-76C1-0BA1-9E1006B4B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0;p15">
            <a:extLst>
              <a:ext uri="{FF2B5EF4-FFF2-40B4-BE49-F238E27FC236}">
                <a16:creationId xmlns:a16="http://schemas.microsoft.com/office/drawing/2014/main" id="{29A04000-932F-BDA2-8C80-8A4C08EE6107}"/>
              </a:ext>
            </a:extLst>
          </p:cNvPr>
          <p:cNvSpPr txBox="1">
            <a:spLocks/>
          </p:cNvSpPr>
          <p:nvPr/>
        </p:nvSpPr>
        <p:spPr>
          <a:xfrm>
            <a:off x="488265" y="1135499"/>
            <a:ext cx="70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Criterios de evaluación</a:t>
            </a:r>
          </a:p>
        </p:txBody>
      </p:sp>
      <p:sp>
        <p:nvSpPr>
          <p:cNvPr id="3" name="Google Shape;108;p18">
            <a:extLst>
              <a:ext uri="{FF2B5EF4-FFF2-40B4-BE49-F238E27FC236}">
                <a16:creationId xmlns:a16="http://schemas.microsoft.com/office/drawing/2014/main" id="{1CEFD1C3-21E4-1AA8-9BBB-7460C5C33494}"/>
              </a:ext>
            </a:extLst>
          </p:cNvPr>
          <p:cNvSpPr txBox="1">
            <a:spLocks/>
          </p:cNvSpPr>
          <p:nvPr/>
        </p:nvSpPr>
        <p:spPr>
          <a:xfrm>
            <a:off x="488265" y="1693650"/>
            <a:ext cx="5818800" cy="17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s-ES" sz="12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1.</a:t>
            </a:r>
            <a:r>
              <a:rPr lang="es-ES" sz="12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Innovación y uso de Inteligencia Artificial Generativa </a:t>
            </a:r>
            <a:r>
              <a:rPr lang="es-ES" sz="12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(30%)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s-ES" sz="12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2. </a:t>
            </a:r>
            <a:r>
              <a:rPr lang="es-ES" sz="12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Impacto en la experiencia del usuario</a:t>
            </a:r>
            <a:r>
              <a:rPr lang="es-ES" sz="12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(25%)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s-ES" sz="12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3.</a:t>
            </a:r>
            <a:r>
              <a:rPr lang="es-ES" sz="12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Viabilidad y escalabilidad del prototipo </a:t>
            </a:r>
            <a:r>
              <a:rPr lang="es-ES" sz="12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(25%)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12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4. </a:t>
            </a:r>
            <a:r>
              <a:rPr lang="es-ES" sz="12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Calidad y usabilidad del prototipo</a:t>
            </a:r>
            <a:r>
              <a:rPr lang="es-ES" sz="12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 (20%)</a:t>
            </a:r>
          </a:p>
        </p:txBody>
      </p:sp>
    </p:spTree>
    <p:extLst>
      <p:ext uri="{BB962C8B-B14F-4D97-AF65-F5344CB8AC3E}">
        <p14:creationId xmlns:p14="http://schemas.microsoft.com/office/powerpoint/2010/main" val="2443761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70EAF-0709-DB1E-0EDA-41857350A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9EDB891F-3985-DBA7-5B13-C641A213BC00}"/>
              </a:ext>
            </a:extLst>
          </p:cNvPr>
          <p:cNvSpPr txBox="1">
            <a:spLocks/>
          </p:cNvSpPr>
          <p:nvPr/>
        </p:nvSpPr>
        <p:spPr>
          <a:xfrm>
            <a:off x="488265" y="1135499"/>
            <a:ext cx="70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Fases eliminatorias</a:t>
            </a:r>
          </a:p>
          <a:p>
            <a:pPr>
              <a:buSzPts val="990"/>
            </a:pPr>
            <a:endParaRPr lang="es-ES" sz="2100" b="1" dirty="0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"/>
            </a:endParaRPr>
          </a:p>
        </p:txBody>
      </p:sp>
      <p:sp>
        <p:nvSpPr>
          <p:cNvPr id="2" name="Google Shape;117;p19">
            <a:extLst>
              <a:ext uri="{FF2B5EF4-FFF2-40B4-BE49-F238E27FC236}">
                <a16:creationId xmlns:a16="http://schemas.microsoft.com/office/drawing/2014/main" id="{3E274521-4A39-43E1-9EBE-BE21FD009462}"/>
              </a:ext>
            </a:extLst>
          </p:cNvPr>
          <p:cNvSpPr txBox="1">
            <a:spLocks/>
          </p:cNvSpPr>
          <p:nvPr/>
        </p:nvSpPr>
        <p:spPr>
          <a:xfrm>
            <a:off x="1159656" y="2069568"/>
            <a:ext cx="1709400" cy="1515600"/>
          </a:xfrm>
          <a:prstGeom prst="rect">
            <a:avLst/>
          </a:prstGeom>
          <a:ln w="19050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2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Semifinalistas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s-ES" sz="12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15 equipos</a:t>
            </a:r>
          </a:p>
        </p:txBody>
      </p:sp>
      <p:cxnSp>
        <p:nvCxnSpPr>
          <p:cNvPr id="4" name="Google Shape;118;p19">
            <a:extLst>
              <a:ext uri="{FF2B5EF4-FFF2-40B4-BE49-F238E27FC236}">
                <a16:creationId xmlns:a16="http://schemas.microsoft.com/office/drawing/2014/main" id="{A869AEDC-9851-96DB-2A76-E7EB44FA81DE}"/>
              </a:ext>
            </a:extLst>
          </p:cNvPr>
          <p:cNvCxnSpPr>
            <a:stCxn id="2" idx="3"/>
            <a:endCxn id="10" idx="1"/>
          </p:cNvCxnSpPr>
          <p:nvPr/>
        </p:nvCxnSpPr>
        <p:spPr>
          <a:xfrm>
            <a:off x="2869056" y="2827368"/>
            <a:ext cx="559848" cy="0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Google Shape;119;p19">
            <a:extLst>
              <a:ext uri="{FF2B5EF4-FFF2-40B4-BE49-F238E27FC236}">
                <a16:creationId xmlns:a16="http://schemas.microsoft.com/office/drawing/2014/main" id="{A7027271-A5E4-18B1-62B6-04CC878B211A}"/>
              </a:ext>
            </a:extLst>
          </p:cNvPr>
          <p:cNvSpPr txBox="1">
            <a:spLocks/>
          </p:cNvSpPr>
          <p:nvPr/>
        </p:nvSpPr>
        <p:spPr>
          <a:xfrm>
            <a:off x="3428904" y="2069568"/>
            <a:ext cx="1709400" cy="1515600"/>
          </a:xfrm>
          <a:prstGeom prst="rect">
            <a:avLst/>
          </a:prstGeom>
          <a:ln w="19050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200" b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Finalistas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s-ES" sz="120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5 Equipos</a:t>
            </a:r>
          </a:p>
        </p:txBody>
      </p:sp>
      <p:sp>
        <p:nvSpPr>
          <p:cNvPr id="11" name="Google Shape;120;p19">
            <a:extLst>
              <a:ext uri="{FF2B5EF4-FFF2-40B4-BE49-F238E27FC236}">
                <a16:creationId xmlns:a16="http://schemas.microsoft.com/office/drawing/2014/main" id="{190443F4-69FE-A0B5-596C-B6B6A9A06D02}"/>
              </a:ext>
            </a:extLst>
          </p:cNvPr>
          <p:cNvSpPr txBox="1">
            <a:spLocks/>
          </p:cNvSpPr>
          <p:nvPr/>
        </p:nvSpPr>
        <p:spPr>
          <a:xfrm>
            <a:off x="5666256" y="2069568"/>
            <a:ext cx="1709400" cy="1515600"/>
          </a:xfrm>
          <a:prstGeom prst="rect">
            <a:avLst/>
          </a:prstGeom>
          <a:ln w="19050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200" b="1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Ganadores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3 Equipos</a:t>
            </a:r>
          </a:p>
        </p:txBody>
      </p:sp>
      <p:cxnSp>
        <p:nvCxnSpPr>
          <p:cNvPr id="12" name="Google Shape;121;p19">
            <a:extLst>
              <a:ext uri="{FF2B5EF4-FFF2-40B4-BE49-F238E27FC236}">
                <a16:creationId xmlns:a16="http://schemas.microsoft.com/office/drawing/2014/main" id="{8577894B-5C23-CD54-0DA5-ED3BBEBC576C}"/>
              </a:ext>
            </a:extLst>
          </p:cNvPr>
          <p:cNvCxnSpPr/>
          <p:nvPr/>
        </p:nvCxnSpPr>
        <p:spPr>
          <a:xfrm>
            <a:off x="5122356" y="2827368"/>
            <a:ext cx="543900" cy="0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481655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15">
            <a:extLst>
              <a:ext uri="{FF2B5EF4-FFF2-40B4-BE49-F238E27FC236}">
                <a16:creationId xmlns:a16="http://schemas.microsoft.com/office/drawing/2014/main" id="{BB044C80-6AD3-5FC4-F742-7DC420793C0A}"/>
              </a:ext>
            </a:extLst>
          </p:cNvPr>
          <p:cNvSpPr txBox="1">
            <a:spLocks/>
          </p:cNvSpPr>
          <p:nvPr/>
        </p:nvSpPr>
        <p:spPr>
          <a:xfrm>
            <a:off x="488265" y="1135499"/>
            <a:ext cx="70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s-ES" sz="21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Premios</a:t>
            </a:r>
          </a:p>
        </p:txBody>
      </p:sp>
      <p:sp>
        <p:nvSpPr>
          <p:cNvPr id="6" name="Google Shape;132;p20">
            <a:extLst>
              <a:ext uri="{FF2B5EF4-FFF2-40B4-BE49-F238E27FC236}">
                <a16:creationId xmlns:a16="http://schemas.microsoft.com/office/drawing/2014/main" id="{266FF713-A365-8062-9803-D742D487F314}"/>
              </a:ext>
            </a:extLst>
          </p:cNvPr>
          <p:cNvSpPr txBox="1">
            <a:spLocks/>
          </p:cNvSpPr>
          <p:nvPr/>
        </p:nvSpPr>
        <p:spPr>
          <a:xfrm>
            <a:off x="1082488" y="3872614"/>
            <a:ext cx="2514075" cy="4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s-ES" sz="6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Certificado de participación</a:t>
            </a:r>
            <a:endParaRPr lang="es-ES" sz="600" b="1" dirty="0"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"/>
            </a:endParaRPr>
          </a:p>
        </p:txBody>
      </p:sp>
      <p:sp>
        <p:nvSpPr>
          <p:cNvPr id="7" name="Google Shape;133;p20">
            <a:extLst>
              <a:ext uri="{FF2B5EF4-FFF2-40B4-BE49-F238E27FC236}">
                <a16:creationId xmlns:a16="http://schemas.microsoft.com/office/drawing/2014/main" id="{6A17E486-9191-8495-7503-775A6C1D3CF0}"/>
              </a:ext>
            </a:extLst>
          </p:cNvPr>
          <p:cNvSpPr txBox="1"/>
          <p:nvPr/>
        </p:nvSpPr>
        <p:spPr>
          <a:xfrm>
            <a:off x="4153384" y="1897782"/>
            <a:ext cx="3624900" cy="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3 equipos ganadores recibirán un premio sorpresa</a:t>
            </a:r>
            <a:endParaRPr sz="1800" b="1" dirty="0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8" name="Google Shape;134;p20">
            <a:extLst>
              <a:ext uri="{FF2B5EF4-FFF2-40B4-BE49-F238E27FC236}">
                <a16:creationId xmlns:a16="http://schemas.microsoft.com/office/drawing/2014/main" id="{BD43269F-1315-F1FB-0C1D-F8A8202247CA}"/>
              </a:ext>
            </a:extLst>
          </p:cNvPr>
          <p:cNvSpPr txBox="1">
            <a:spLocks/>
          </p:cNvSpPr>
          <p:nvPr/>
        </p:nvSpPr>
        <p:spPr>
          <a:xfrm>
            <a:off x="4469134" y="3442414"/>
            <a:ext cx="2993400" cy="4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s-ES" sz="12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"/>
              </a:rPr>
              <a:t>Premio valorado en más de 500 €</a:t>
            </a:r>
            <a:endParaRPr lang="es-ES" sz="1200" b="1" dirty="0"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"/>
            </a:endParaRPr>
          </a:p>
        </p:txBody>
      </p:sp>
      <p:pic>
        <p:nvPicPr>
          <p:cNvPr id="9" name="Google Shape;130;p20">
            <a:extLst>
              <a:ext uri="{FF2B5EF4-FFF2-40B4-BE49-F238E27FC236}">
                <a16:creationId xmlns:a16="http://schemas.microsoft.com/office/drawing/2014/main" id="{A827D9DF-EE1D-9645-5529-DE312F6A0A6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rcRect/>
          <a:stretch/>
        </p:blipFill>
        <p:spPr>
          <a:xfrm>
            <a:off x="1082489" y="1966718"/>
            <a:ext cx="2514076" cy="177781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C5A9FC8C-7B36-3D92-4A26-ED4310A79E98}"/>
              </a:ext>
            </a:extLst>
          </p:cNvPr>
          <p:cNvCxnSpPr>
            <a:cxnSpLocks/>
          </p:cNvCxnSpPr>
          <p:nvPr/>
        </p:nvCxnSpPr>
        <p:spPr>
          <a:xfrm>
            <a:off x="5269461" y="2795645"/>
            <a:ext cx="1396093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117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19236-D60A-E23E-4E7A-F359E48F2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87C15CA1-6622-1CD8-1954-5964217A8B65}"/>
              </a:ext>
            </a:extLst>
          </p:cNvPr>
          <p:cNvSpPr txBox="1"/>
          <p:nvPr/>
        </p:nvSpPr>
        <p:spPr>
          <a:xfrm>
            <a:off x="868103" y="1388516"/>
            <a:ext cx="3703897" cy="169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Creación</a:t>
            </a:r>
            <a:br>
              <a:rPr lang="es-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</a:br>
            <a:r>
              <a:rPr lang="es-ES" sz="4000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sym typeface="Montserrat ExtraBold"/>
              </a:rPr>
              <a:t>de equipos</a:t>
            </a:r>
            <a:endParaRPr sz="4000" b="1" dirty="0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12733223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755</Words>
  <Application>Microsoft Macintosh PowerPoint</Application>
  <PresentationFormat>Presentación en pantalla (16:9)</PresentationFormat>
  <Paragraphs>111</Paragraphs>
  <Slides>34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0" baseType="lpstr">
      <vt:lpstr>Montserrat</vt:lpstr>
      <vt:lpstr>Amazon Ember Display Light</vt:lpstr>
      <vt:lpstr>Amazon Ember Display</vt:lpstr>
      <vt:lpstr>Arial</vt:lpstr>
      <vt:lpstr>Montserrat Medium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Nombre 1er equipo Título app</vt:lpstr>
      <vt:lpstr>Nombre 2º equipo Título app</vt:lpstr>
      <vt:lpstr>Nombre 3er equipo Título app</vt:lpstr>
      <vt:lpstr>Nombre 4º equipo Título app</vt:lpstr>
      <vt:lpstr>Nombre 5º equipo Título app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Tereza Valcikova - walk[think]</cp:lastModifiedBy>
  <cp:revision>22</cp:revision>
  <dcterms:modified xsi:type="dcterms:W3CDTF">2025-12-26T11:36:58Z</dcterms:modified>
</cp:coreProperties>
</file>