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90" r:id="rId2"/>
    <p:sldId id="293" r:id="rId3"/>
    <p:sldId id="308" r:id="rId4"/>
    <p:sldId id="294" r:id="rId5"/>
    <p:sldId id="295" r:id="rId6"/>
    <p:sldId id="320" r:id="rId7"/>
    <p:sldId id="319" r:id="rId8"/>
    <p:sldId id="300" r:id="rId9"/>
    <p:sldId id="301" r:id="rId10"/>
    <p:sldId id="302" r:id="rId11"/>
    <p:sldId id="266" r:id="rId12"/>
    <p:sldId id="303" r:id="rId13"/>
    <p:sldId id="304" r:id="rId14"/>
    <p:sldId id="305" r:id="rId15"/>
    <p:sldId id="30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9" r:id="rId25"/>
    <p:sldId id="310" r:id="rId26"/>
    <p:sldId id="281" r:id="rId27"/>
    <p:sldId id="322" r:id="rId28"/>
    <p:sldId id="323" r:id="rId29"/>
    <p:sldId id="282" r:id="rId30"/>
    <p:sldId id="312" r:id="rId31"/>
    <p:sldId id="313" r:id="rId32"/>
    <p:sldId id="314" r:id="rId33"/>
    <p:sldId id="315" r:id="rId34"/>
    <p:sldId id="317" r:id="rId35"/>
    <p:sldId id="318" r:id="rId36"/>
    <p:sldId id="316" r:id="rId37"/>
  </p:sldIdLst>
  <p:sldSz cx="9144000" cy="5143500" type="screen16x9"/>
  <p:notesSz cx="6858000" cy="9144000"/>
  <p:embeddedFontLst>
    <p:embeddedFont>
      <p:font typeface="Amazon Ember Display" panose="020F0603020204020204" pitchFamily="34" charset="0"/>
      <p:regular r:id="rId39"/>
      <p:bold r:id="rId40"/>
      <p:italic r:id="rId41"/>
      <p:boldItalic r:id="rId42"/>
    </p:embeddedFont>
    <p:embeddedFont>
      <p:font typeface="Amazon Ember Display Light" panose="020F0403020204020204" pitchFamily="34" charset="0"/>
      <p:regular r:id="rId43"/>
      <p:italic r:id="rId44"/>
    </p:embeddedFont>
    <p:embeddedFont>
      <p:font typeface="Montserrat" pitchFamily="2" charset="77"/>
      <p:regular r:id="rId45"/>
      <p:bold r:id="rId46"/>
    </p:embeddedFont>
    <p:embeddedFont>
      <p:font typeface="Montserrat Medium" pitchFamily="2" charset="77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7528E5-703C-4283-969B-E3EADA6E5212}">
  <a:tblStyle styleId="{DD7528E5-703C-4283-969B-E3EADA6E52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8"/>
    <p:restoredTop sz="94618"/>
  </p:normalViewPr>
  <p:slideViewPr>
    <p:cSldViewPr snapToGrid="0">
      <p:cViewPr>
        <p:scale>
          <a:sx n="110" d="100"/>
          <a:sy n="110" d="100"/>
        </p:scale>
        <p:origin x="1688" y="2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>
          <a:extLst>
            <a:ext uri="{FF2B5EF4-FFF2-40B4-BE49-F238E27FC236}">
              <a16:creationId xmlns:a16="http://schemas.microsoft.com/office/drawing/2014/main" id="{3348EC11-B8B6-59D0-40C2-CD200646E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941492fd9_1_46:notes">
            <a:extLst>
              <a:ext uri="{FF2B5EF4-FFF2-40B4-BE49-F238E27FC236}">
                <a16:creationId xmlns:a16="http://schemas.microsoft.com/office/drawing/2014/main" id="{D098C70B-F3C1-D5DD-52F4-B00CEF749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941492fd9_1_46:notes">
            <a:extLst>
              <a:ext uri="{FF2B5EF4-FFF2-40B4-BE49-F238E27FC236}">
                <a16:creationId xmlns:a16="http://schemas.microsoft.com/office/drawing/2014/main" id="{F45D74D0-ED78-2633-244E-D60CCCDBA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0136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941492fd9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941492fd9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0AB84C69-3610-26B8-F3D2-9D4A203E0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941492fd9_1_81:notes">
            <a:extLst>
              <a:ext uri="{FF2B5EF4-FFF2-40B4-BE49-F238E27FC236}">
                <a16:creationId xmlns:a16="http://schemas.microsoft.com/office/drawing/2014/main" id="{3D519CB7-3D1E-BD47-BC39-142FC3EE4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941492fd9_1_81:notes">
            <a:extLst>
              <a:ext uri="{FF2B5EF4-FFF2-40B4-BE49-F238E27FC236}">
                <a16:creationId xmlns:a16="http://schemas.microsoft.com/office/drawing/2014/main" id="{B4C36266-1AD2-01BC-53A9-C11F63229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078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6bc8aa1e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6bc8aa1e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CA062B7E-1A61-3350-74FE-2BB3922D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DDA9C628-6B9A-EB0C-42D9-8306917782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55CD692E-84ED-416D-C600-1CC74D5ADF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50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>
          <a:extLst>
            <a:ext uri="{FF2B5EF4-FFF2-40B4-BE49-F238E27FC236}">
              <a16:creationId xmlns:a16="http://schemas.microsoft.com/office/drawing/2014/main" id="{25E555D5-E758-573D-3440-2F6E12537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6bc8aa1e5_0_14:notes">
            <a:extLst>
              <a:ext uri="{FF2B5EF4-FFF2-40B4-BE49-F238E27FC236}">
                <a16:creationId xmlns:a16="http://schemas.microsoft.com/office/drawing/2014/main" id="{2412927E-95FA-5320-8245-0070C00707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6bc8aa1e5_0_14:notes">
            <a:extLst>
              <a:ext uri="{FF2B5EF4-FFF2-40B4-BE49-F238E27FC236}">
                <a16:creationId xmlns:a16="http://schemas.microsoft.com/office/drawing/2014/main" id="{E24DF750-9A79-3084-9359-9D5416D7A0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1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26EF85BC-0BBB-1B84-99DD-95F959B2F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6B5BA80C-805B-9B02-3067-2B2C829CAC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3ACB0CFF-D9D7-8C0B-A12A-B27077700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78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7C4B1BF0-3A69-6D77-B5D9-388B8C7A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E2224AFC-6461-9F52-18CF-836C50F2A6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AFC340B6-C24A-3C9D-9D8E-67B09F03E5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087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B0C4D510-CAB4-5147-5A5A-057093BB8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A50BEA25-BF17-EEF6-3E0C-A3F2F0ECDD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D83118A3-65CD-AD2D-3D6A-E9C275E805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067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0DE1A425-43ED-377F-031E-E8C6390F8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ABD47C86-43B6-A55F-4588-B003529CAC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3DC564FB-16F6-D7AA-25C1-1F5A730E01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40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941492f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941492f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>
          <a:extLst>
            <a:ext uri="{FF2B5EF4-FFF2-40B4-BE49-F238E27FC236}">
              <a16:creationId xmlns:a16="http://schemas.microsoft.com/office/drawing/2014/main" id="{59EC66BF-8A57-115D-A2A1-5D7FD3D54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941492fd9_1_8:notes">
            <a:extLst>
              <a:ext uri="{FF2B5EF4-FFF2-40B4-BE49-F238E27FC236}">
                <a16:creationId xmlns:a16="http://schemas.microsoft.com/office/drawing/2014/main" id="{CCB75937-6C71-7CBC-1F65-75004ADBB5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941492fd9_1_8:notes">
            <a:extLst>
              <a:ext uri="{FF2B5EF4-FFF2-40B4-BE49-F238E27FC236}">
                <a16:creationId xmlns:a16="http://schemas.microsoft.com/office/drawing/2014/main" id="{CD4A4480-62E1-BF27-0BAD-EDCAAE170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15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>
          <a:extLst>
            <a:ext uri="{FF2B5EF4-FFF2-40B4-BE49-F238E27FC236}">
              <a16:creationId xmlns:a16="http://schemas.microsoft.com/office/drawing/2014/main" id="{9A074D78-3264-9402-77A7-48664EE9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6bc8aa1e5_0_14:notes">
            <a:extLst>
              <a:ext uri="{FF2B5EF4-FFF2-40B4-BE49-F238E27FC236}">
                <a16:creationId xmlns:a16="http://schemas.microsoft.com/office/drawing/2014/main" id="{B8B5A7B4-760C-7C78-8005-B1AC1505E7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6bc8aa1e5_0_14:notes">
            <a:extLst>
              <a:ext uri="{FF2B5EF4-FFF2-40B4-BE49-F238E27FC236}">
                <a16:creationId xmlns:a16="http://schemas.microsoft.com/office/drawing/2014/main" id="{CEF6A201-949D-9DD4-BC38-9D0BEE4CCA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77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941492fd9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941492fd9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941492fd9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941492fd9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941492fd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941492fd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941492fd9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941492fd9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18f7f43e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18f7f43e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193aff52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193aff52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193aff5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193aff5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761B8EF4-03B1-2797-78CA-77476FBF9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9A4F3-76DF-12A2-2317-6D5683E2AACD}"/>
              </a:ext>
            </a:extLst>
          </p:cNvPr>
          <p:cNvSpPr txBox="1"/>
          <p:nvPr userDrawn="1"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96FA8E-2773-55E9-DF59-CE95967C75BC}"/>
              </a:ext>
            </a:extLst>
          </p:cNvPr>
          <p:cNvSpPr txBox="1">
            <a:spLocks/>
          </p:cNvSpPr>
          <p:nvPr userDrawn="1"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E5C62B6-D16B-DF8F-7D80-85963C812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9"/>
          <a:stretch>
            <a:fillRect/>
          </a:stretch>
        </p:blipFill>
        <p:spPr>
          <a:xfrm>
            <a:off x="7893934" y="0"/>
            <a:ext cx="1250066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7B7538EA-4715-339A-46AE-4EB558DF3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0F342AC1-6BDB-6CC8-95F0-D5865EE3E0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6B0A23E8-3EF5-E8CE-12F9-CD3162432459}"/>
              </a:ext>
            </a:extLst>
          </p:cNvPr>
          <p:cNvSpPr txBox="1"/>
          <p:nvPr userDrawn="1"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EBA8C07-1AC2-8E5B-B355-61108F0485C8}"/>
              </a:ext>
            </a:extLst>
          </p:cNvPr>
          <p:cNvSpPr txBox="1">
            <a:spLocks/>
          </p:cNvSpPr>
          <p:nvPr userDrawn="1"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7BAB20-5901-F4CF-7F66-C6CB2C5F6815}"/>
              </a:ext>
            </a:extLst>
          </p:cNvPr>
          <p:cNvSpPr txBox="1"/>
          <p:nvPr userDrawn="1"/>
        </p:nvSpPr>
        <p:spPr>
          <a:xfrm>
            <a:off x="-1718733" y="168486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9B8DCA6-C4CB-7B4B-64D0-0D999C995184}"/>
              </a:ext>
            </a:extLst>
          </p:cNvPr>
          <p:cNvSpPr/>
          <p:nvPr userDrawn="1"/>
        </p:nvSpPr>
        <p:spPr>
          <a:xfrm>
            <a:off x="311701" y="957022"/>
            <a:ext cx="8023404" cy="3367002"/>
          </a:xfrm>
          <a:prstGeom prst="roundRect">
            <a:avLst>
              <a:gd name="adj" fmla="val 8659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76923927-7737-7566-790A-DE401D09A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33FFC3E2-DCEC-D3D8-2DA6-778670AF75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0B18BE49-9CD3-8917-BC5E-CCD6C210B714}"/>
              </a:ext>
            </a:extLst>
          </p:cNvPr>
          <p:cNvSpPr txBox="1"/>
          <p:nvPr userDrawn="1"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DA75B5E-ED8A-4825-3D9D-7A5536D1378A}"/>
              </a:ext>
            </a:extLst>
          </p:cNvPr>
          <p:cNvSpPr txBox="1">
            <a:spLocks/>
          </p:cNvSpPr>
          <p:nvPr userDrawn="1"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4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yrock.aw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hyperlink" Target="http://drive.google.com/file/d/12f8i3EIxEYjWVEPc0HUDai1vf2iqB0dC/vie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hyperlink" Target="http://drive.google.com/file/d/1pz9sqU89Z4S34i7XSFr91XUJeTJrrfPk/view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z9sqU89Z4S34i7XSFr91XUJeTJrrfPk/vie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z9sqU89Z4S34i7XSFr91XUJeTJrrfPk/view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EF9FE1A-54AD-3F5C-AB3E-1489453550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40F7464-BD18-F60B-FBA7-2FD9F05C1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1" y="4143637"/>
            <a:ext cx="979714" cy="58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A40AD3E-7ED6-69FC-9FBD-A7DA49106CAC}"/>
              </a:ext>
            </a:extLst>
          </p:cNvPr>
          <p:cNvSpPr txBox="1">
            <a:spLocks/>
          </p:cNvSpPr>
          <p:nvPr/>
        </p:nvSpPr>
        <p:spPr>
          <a:xfrm>
            <a:off x="868103" y="1689185"/>
            <a:ext cx="4966355" cy="923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6000" b="0" i="0" u="none" strike="noStrike" cap="none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AWS Futuro IA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43A5414D-4703-1F0C-961E-8B8503D1E232}"/>
              </a:ext>
            </a:extLst>
          </p:cNvPr>
          <p:cNvSpPr/>
          <p:nvPr/>
        </p:nvSpPr>
        <p:spPr>
          <a:xfrm>
            <a:off x="977160" y="2954677"/>
            <a:ext cx="2437159" cy="9233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Colocar aquí el logo del centro</a:t>
            </a:r>
          </a:p>
        </p:txBody>
      </p:sp>
    </p:spTree>
    <p:extLst>
      <p:ext uri="{BB962C8B-B14F-4D97-AF65-F5344CB8AC3E}">
        <p14:creationId xmlns:p14="http://schemas.microsoft.com/office/powerpoint/2010/main" val="35954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652-ADF5-D2BC-E607-480DBD9B8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B2982AC1-C628-5C0F-D93E-8A8AA12922CE}"/>
              </a:ext>
            </a:extLst>
          </p:cNvPr>
          <p:cNvSpPr txBox="1">
            <a:spLocks/>
          </p:cNvSpPr>
          <p:nvPr/>
        </p:nvSpPr>
        <p:spPr>
          <a:xfrm>
            <a:off x="488265" y="1310864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Formación de los equipos</a:t>
            </a:r>
          </a:p>
        </p:txBody>
      </p:sp>
      <p:sp>
        <p:nvSpPr>
          <p:cNvPr id="2" name="Google Shape;151;p22">
            <a:extLst>
              <a:ext uri="{FF2B5EF4-FFF2-40B4-BE49-F238E27FC236}">
                <a16:creationId xmlns:a16="http://schemas.microsoft.com/office/drawing/2014/main" id="{AEDA1AB5-0FC3-6D20-EB7F-5694C5BCFC35}"/>
              </a:ext>
            </a:extLst>
          </p:cNvPr>
          <p:cNvSpPr txBox="1">
            <a:spLocks/>
          </p:cNvSpPr>
          <p:nvPr/>
        </p:nvSpPr>
        <p:spPr>
          <a:xfrm>
            <a:off x="488264" y="1807968"/>
            <a:ext cx="2953328" cy="1313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Debéis formar grupos de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4 </a:t>
            </a: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ó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5 personas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 Aconsejamos formar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equipos polifacéticos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que puedan aportar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diferentes perspectivas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al proyecto.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A927C0A4-B7DA-574A-4C52-B0DBF885F2E4}"/>
              </a:ext>
            </a:extLst>
          </p:cNvPr>
          <p:cNvSpPr/>
          <p:nvPr/>
        </p:nvSpPr>
        <p:spPr>
          <a:xfrm>
            <a:off x="4500618" y="1432476"/>
            <a:ext cx="3837247" cy="2416093"/>
          </a:xfrm>
          <a:prstGeom prst="roundRect">
            <a:avLst>
              <a:gd name="adj" fmla="val 865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9150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3DC7FA1-0EA0-C259-3984-DFA8ACE1EFFB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 err="1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PartyRock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36EAA-6CBF-17FE-1066-984810CA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BE2CAE9D-D0BC-5954-9592-9B90F7A2996D}"/>
              </a:ext>
            </a:extLst>
          </p:cNvPr>
          <p:cNvSpPr txBox="1">
            <a:spLocks/>
          </p:cNvSpPr>
          <p:nvPr/>
        </p:nvSpPr>
        <p:spPr>
          <a:xfrm>
            <a:off x="488265" y="1310864"/>
            <a:ext cx="32319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Creación de una cuenta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D8984B2D-3450-C912-2587-BF2430E891E0}"/>
              </a:ext>
            </a:extLst>
          </p:cNvPr>
          <p:cNvSpPr/>
          <p:nvPr/>
        </p:nvSpPr>
        <p:spPr>
          <a:xfrm>
            <a:off x="4499964" y="1432476"/>
            <a:ext cx="3837247" cy="2416093"/>
          </a:xfrm>
          <a:prstGeom prst="roundRect">
            <a:avLst>
              <a:gd name="adj" fmla="val 865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Google Shape;167;p24">
            <a:extLst>
              <a:ext uri="{FF2B5EF4-FFF2-40B4-BE49-F238E27FC236}">
                <a16:creationId xmlns:a16="http://schemas.microsoft.com/office/drawing/2014/main" id="{B72E06BD-1B79-2347-61BF-E15B8A15C836}"/>
              </a:ext>
            </a:extLst>
          </p:cNvPr>
          <p:cNvSpPr txBox="1">
            <a:spLocks/>
          </p:cNvSpPr>
          <p:nvPr/>
        </p:nvSpPr>
        <p:spPr>
          <a:xfrm>
            <a:off x="488265" y="1346869"/>
            <a:ext cx="3170100" cy="25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El primer paso será acceder a </a:t>
            </a:r>
            <a:r>
              <a:rPr lang="es-ES" sz="1200" u="sng" dirty="0">
                <a:solidFill>
                  <a:schemeClr val="hlink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  <a:hlinkClick r:id="rId3"/>
              </a:rPr>
              <a:t>PartyRock AWS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y registraros con una cuenta de vuestro centro de un integrante del equipo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+18 años.</a:t>
            </a:r>
            <a:endParaRPr lang="es-ES" sz="1200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Esta cuenta será usada para difundir las aplicaciones ganadoras en la herramienta.</a:t>
            </a:r>
          </a:p>
        </p:txBody>
      </p:sp>
    </p:spTree>
    <p:extLst>
      <p:ext uri="{BB962C8B-B14F-4D97-AF65-F5344CB8AC3E}">
        <p14:creationId xmlns:p14="http://schemas.microsoft.com/office/powerpoint/2010/main" val="67329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FE665-FD09-CAA8-DBC0-3DA181DC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B83ECD98-29F3-E72E-5B31-F96EF96D101E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Interfaz</a:t>
            </a:r>
          </a:p>
        </p:txBody>
      </p:sp>
      <p:sp>
        <p:nvSpPr>
          <p:cNvPr id="2" name="Google Shape;176;p25">
            <a:extLst>
              <a:ext uri="{FF2B5EF4-FFF2-40B4-BE49-F238E27FC236}">
                <a16:creationId xmlns:a16="http://schemas.microsoft.com/office/drawing/2014/main" id="{FF24ECE3-0A13-318F-E425-743E4ACDF927}"/>
              </a:ext>
            </a:extLst>
          </p:cNvPr>
          <p:cNvSpPr txBox="1">
            <a:spLocks/>
          </p:cNvSpPr>
          <p:nvPr/>
        </p:nvSpPr>
        <p:spPr>
          <a:xfrm>
            <a:off x="350550" y="1455800"/>
            <a:ext cx="6790800" cy="2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Generate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app: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creación de un prototipo.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Home: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últimas Apps visitadas y buscador por nombre.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Apps: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tus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creacciones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Snapshots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guarda resultados concretos de tus Apps.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Playlists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selección de Apps.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Guide: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guía de uso.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What's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new: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últimas noticias de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Roadmap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peticiones de la comunidad para ser implementadas en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3865-7258-F854-4564-193B9533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129E64DD-90D7-F417-A996-246BEDFE3348}"/>
              </a:ext>
            </a:extLst>
          </p:cNvPr>
          <p:cNvSpPr txBox="1">
            <a:spLocks/>
          </p:cNvSpPr>
          <p:nvPr/>
        </p:nvSpPr>
        <p:spPr>
          <a:xfrm>
            <a:off x="488265" y="1310864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Planteamiento</a:t>
            </a:r>
          </a:p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del prototipo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4FDAFA-FBFC-D0A8-1F19-038F832598BE}"/>
              </a:ext>
            </a:extLst>
          </p:cNvPr>
          <p:cNvSpPr txBox="1"/>
          <p:nvPr/>
        </p:nvSpPr>
        <p:spPr>
          <a:xfrm>
            <a:off x="488265" y="2141861"/>
            <a:ext cx="3347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Dedicar tiempo a pensar vuestra idea y hacer un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prototipo en papel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os ayudará a obtener los mejores resultados desde el inicio para optimizar vuestro tiempo.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508BFC6E-3707-D7F9-2E6A-DC6AE53C3E8A}"/>
              </a:ext>
            </a:extLst>
          </p:cNvPr>
          <p:cNvSpPr/>
          <p:nvPr/>
        </p:nvSpPr>
        <p:spPr>
          <a:xfrm>
            <a:off x="4498451" y="1432476"/>
            <a:ext cx="3837247" cy="2416093"/>
          </a:xfrm>
          <a:prstGeom prst="roundRect">
            <a:avLst>
              <a:gd name="adj" fmla="val 865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974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38573-C433-576A-3717-8CFD11FCB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E84FD97B-FA10-B46E-FF8A-5CE6CC65352E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 err="1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Prompt</a:t>
            </a: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inicial</a:t>
            </a:r>
          </a:p>
        </p:txBody>
      </p:sp>
      <p:sp>
        <p:nvSpPr>
          <p:cNvPr id="3" name="Google Shape;194;p27">
            <a:extLst>
              <a:ext uri="{FF2B5EF4-FFF2-40B4-BE49-F238E27FC236}">
                <a16:creationId xmlns:a16="http://schemas.microsoft.com/office/drawing/2014/main" id="{36CC423D-F2FD-DE44-AC6B-6F19D54EC1B8}"/>
              </a:ext>
            </a:extLst>
          </p:cNvPr>
          <p:cNvSpPr txBox="1">
            <a:spLocks/>
          </p:cNvSpPr>
          <p:nvPr/>
        </p:nvSpPr>
        <p:spPr>
          <a:xfrm>
            <a:off x="488265" y="1541067"/>
            <a:ext cx="67908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Pensar en como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podeis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describir vuestra app final y todos sus elementos de forma clara y siendo lo más específicos que podáis sobre lo que queréis crear, como por ejemplo:</a:t>
            </a:r>
            <a:endParaRPr lang="es-ES" sz="1000" i="1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pic>
        <p:nvPicPr>
          <p:cNvPr id="4" name="Google Shape;195;p27" title="Captura.PNG">
            <a:extLst>
              <a:ext uri="{FF2B5EF4-FFF2-40B4-BE49-F238E27FC236}">
                <a16:creationId xmlns:a16="http://schemas.microsoft.com/office/drawing/2014/main" id="{23F88A54-3393-7B54-5EAB-2C546FB46D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0665" y="1238271"/>
            <a:ext cx="16764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3C2644-0F7F-3F48-F76A-BCA3245D4DF6}"/>
              </a:ext>
            </a:extLst>
          </p:cNvPr>
          <p:cNvSpPr txBox="1"/>
          <p:nvPr/>
        </p:nvSpPr>
        <p:spPr>
          <a:xfrm>
            <a:off x="657599" y="2440350"/>
            <a:ext cx="5542617" cy="151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Eres una IA experta en mecánica automotriz. Quiero que actúes como asistente digital para un taller de reparación de vehículos. A partir de una breve descripción del problema que presenta un coche (ruido, fallo, comportamiento extraño), debes: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Identificar posibles causas del fallo.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Sugerir pasos para verificar el diagnóstico con imágenes generadas por </a:t>
            </a:r>
            <a:r>
              <a:rPr lang="es-ES" sz="900" i="1" dirty="0" err="1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ia</a:t>
            </a: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 y un </a:t>
            </a:r>
            <a:r>
              <a:rPr lang="es-ES" sz="900" i="1" dirty="0" err="1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chatbot</a:t>
            </a: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.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Proponer una solución técnica posible.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Calcular una estimación de tiempo y coste para la reparación.</a:t>
            </a:r>
            <a:b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</a:b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Utiliza un lenguaje claro y profesional. Responde en español.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6B88A5-59B4-3515-312B-3053CE63A1F9}"/>
              </a:ext>
            </a:extLst>
          </p:cNvPr>
          <p:cNvSpPr/>
          <p:nvPr/>
        </p:nvSpPr>
        <p:spPr>
          <a:xfrm>
            <a:off x="598332" y="2226733"/>
            <a:ext cx="5858934" cy="193886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63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8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908" y="1376073"/>
            <a:ext cx="3857448" cy="26319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208" name="Google Shape;208;p28"/>
          <p:cNvCxnSpPr>
            <a:cxnSpLocks/>
          </p:cNvCxnSpPr>
          <p:nvPr/>
        </p:nvCxnSpPr>
        <p:spPr>
          <a:xfrm flipH="1">
            <a:off x="7949396" y="1784113"/>
            <a:ext cx="642154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CE420723-B956-559A-0510-A0E743AA8F2D}"/>
              </a:ext>
            </a:extLst>
          </p:cNvPr>
          <p:cNvSpPr txBox="1">
            <a:spLocks/>
          </p:cNvSpPr>
          <p:nvPr/>
        </p:nvSpPr>
        <p:spPr>
          <a:xfrm>
            <a:off x="488265" y="1268922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Edición y mejora</a:t>
            </a:r>
          </a:p>
        </p:txBody>
      </p:sp>
      <p:sp>
        <p:nvSpPr>
          <p:cNvPr id="4" name="Google Shape;204;p28">
            <a:extLst>
              <a:ext uri="{FF2B5EF4-FFF2-40B4-BE49-F238E27FC236}">
                <a16:creationId xmlns:a16="http://schemas.microsoft.com/office/drawing/2014/main" id="{2D6A9B22-4867-1142-D554-D701B6C35AC6}"/>
              </a:ext>
            </a:extLst>
          </p:cNvPr>
          <p:cNvSpPr txBox="1">
            <a:spLocks/>
          </p:cNvSpPr>
          <p:nvPr/>
        </p:nvSpPr>
        <p:spPr>
          <a:xfrm>
            <a:off x="488265" y="1110823"/>
            <a:ext cx="3220802" cy="26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Mediante el botón </a:t>
            </a: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Edit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podréis modificar desde la posición y el tamaño de los diferentes widgets de vuestra APP hasta añadir nuevos widgets y modificar los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prompts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de cada uno.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C32E9A8-FDDB-AD89-2966-0E8FBEE5CEB2}"/>
              </a:ext>
            </a:extLst>
          </p:cNvPr>
          <p:cNvSpPr/>
          <p:nvPr/>
        </p:nvSpPr>
        <p:spPr>
          <a:xfrm>
            <a:off x="7403432" y="1684421"/>
            <a:ext cx="469764" cy="21344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FA05E328-86A4-9C3B-6A26-D13E17410B19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Publicación</a:t>
            </a:r>
          </a:p>
        </p:txBody>
      </p:sp>
      <p:sp>
        <p:nvSpPr>
          <p:cNvPr id="4" name="Google Shape;216;p29">
            <a:extLst>
              <a:ext uri="{FF2B5EF4-FFF2-40B4-BE49-F238E27FC236}">
                <a16:creationId xmlns:a16="http://schemas.microsoft.com/office/drawing/2014/main" id="{104DCE3D-8613-B4A3-D538-D5461FD5E434}"/>
              </a:ext>
            </a:extLst>
          </p:cNvPr>
          <p:cNvSpPr txBox="1">
            <a:spLocks/>
          </p:cNvSpPr>
          <p:nvPr/>
        </p:nvSpPr>
        <p:spPr>
          <a:xfrm>
            <a:off x="488264" y="1313422"/>
            <a:ext cx="3017837" cy="2250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Para poder ser evaluada la APP ha de ser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publicada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 forma pública para todo el mundo y deberéis compartirnos el </a:t>
            </a: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enlace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 la APP en la correspondiente ficha de entregables.</a:t>
            </a:r>
          </a:p>
        </p:txBody>
      </p:sp>
      <p:pic>
        <p:nvPicPr>
          <p:cNvPr id="5" name="Google Shape;217;p29" title="publicar.PNG">
            <a:extLst>
              <a:ext uri="{FF2B5EF4-FFF2-40B4-BE49-F238E27FC236}">
                <a16:creationId xmlns:a16="http://schemas.microsoft.com/office/drawing/2014/main" id="{E09821AE-F1CE-D541-7CB3-436E58C89B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3399" y="1373039"/>
            <a:ext cx="3941957" cy="26349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6A8EC2C8-411E-CD41-F46F-7F553D04B733}"/>
              </a:ext>
            </a:extLst>
          </p:cNvPr>
          <p:cNvSpPr txBox="1"/>
          <p:nvPr/>
        </p:nvSpPr>
        <p:spPr>
          <a:xfrm>
            <a:off x="868103" y="1388516"/>
            <a:ext cx="4142308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Materiales que guían las pautas a seguir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3348A835-BA1E-114F-AAFE-04E31FED98C4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Formulario 1</a:t>
            </a:r>
          </a:p>
        </p:txBody>
      </p:sp>
      <p:sp>
        <p:nvSpPr>
          <p:cNvPr id="4" name="Google Shape;234;p31">
            <a:extLst>
              <a:ext uri="{FF2B5EF4-FFF2-40B4-BE49-F238E27FC236}">
                <a16:creationId xmlns:a16="http://schemas.microsoft.com/office/drawing/2014/main" id="{6A6297B2-B7DF-790C-96C1-12ACC16C4ECD}"/>
              </a:ext>
            </a:extLst>
          </p:cNvPr>
          <p:cNvSpPr txBox="1"/>
          <p:nvPr/>
        </p:nvSpPr>
        <p:spPr>
          <a:xfrm>
            <a:off x="349150" y="1612188"/>
            <a:ext cx="4290000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Nombre del equipo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Rama profesional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Correo electrónico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Descripción de vuestra propuesta de aplicación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Funcionalidades de la aplicación + prompt inicial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Enlace a vuestra APP inicial</a:t>
            </a:r>
            <a:endParaRPr sz="12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5" name="Google Shape;237;p31">
            <a:extLst>
              <a:ext uri="{FF2B5EF4-FFF2-40B4-BE49-F238E27FC236}">
                <a16:creationId xmlns:a16="http://schemas.microsoft.com/office/drawing/2014/main" id="{071B92A7-7742-55FA-9917-BAFEB43A9A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492" y="1373039"/>
            <a:ext cx="2840874" cy="26349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B58B73B1-7A47-8A6F-8010-2B49F6E8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150" y="1344208"/>
            <a:ext cx="2862215" cy="744176"/>
          </a:xfrm>
          <a:prstGeom prst="rect">
            <a:avLst/>
          </a:prstGeom>
        </p:spPr>
      </p:pic>
      <p:sp>
        <p:nvSpPr>
          <p:cNvPr id="3" name="Google Shape;133;p20">
            <a:extLst>
              <a:ext uri="{FF2B5EF4-FFF2-40B4-BE49-F238E27FC236}">
                <a16:creationId xmlns:a16="http://schemas.microsoft.com/office/drawing/2014/main" id="{628184F4-213E-4F26-8E9D-D62DB423EE29}"/>
              </a:ext>
            </a:extLst>
          </p:cNvPr>
          <p:cNvSpPr txBox="1"/>
          <p:nvPr/>
        </p:nvSpPr>
        <p:spPr>
          <a:xfrm>
            <a:off x="795931" y="3646633"/>
            <a:ext cx="2569260" cy="36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Fecha límite: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Hoy 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[</a:t>
            </a:r>
            <a:r>
              <a:rPr lang="es-ES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xx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de mes]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41F617A0-1472-63D7-13BD-8B80715F665D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MODALIDAD 2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  <a:p>
            <a:pPr marL="0" lvl="0" indent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2400" i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Competición extendida</a:t>
            </a:r>
            <a:br>
              <a:rPr lang="es" sz="2400" i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</a:br>
            <a:r>
              <a:rPr lang="es" sz="2400" i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en el aula</a:t>
            </a:r>
          </a:p>
        </p:txBody>
      </p:sp>
    </p:spTree>
    <p:extLst>
      <p:ext uri="{BB962C8B-B14F-4D97-AF65-F5344CB8AC3E}">
        <p14:creationId xmlns:p14="http://schemas.microsoft.com/office/powerpoint/2010/main" val="316248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BA185A82-E303-190D-25B3-85F4EAF5EDA0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2693346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Trabajo en aula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6168D4-8064-8C18-62CE-AF138CB3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749"/>
          <a:stretch>
            <a:fillRect/>
          </a:stretch>
        </p:blipFill>
        <p:spPr>
          <a:xfrm>
            <a:off x="2823868" y="1287117"/>
            <a:ext cx="5317594" cy="3015574"/>
          </a:xfrm>
          <a:prstGeom prst="rect">
            <a:avLst/>
          </a:prstGeom>
        </p:spPr>
      </p:pic>
      <p:sp>
        <p:nvSpPr>
          <p:cNvPr id="8" name="Google Shape;204;p28">
            <a:extLst>
              <a:ext uri="{FF2B5EF4-FFF2-40B4-BE49-F238E27FC236}">
                <a16:creationId xmlns:a16="http://schemas.microsoft.com/office/drawing/2014/main" id="{B4AF7D8A-B537-766E-FBFE-D6C09149EFE0}"/>
              </a:ext>
            </a:extLst>
          </p:cNvPr>
          <p:cNvSpPr txBox="1">
            <a:spLocks/>
          </p:cNvSpPr>
          <p:nvPr/>
        </p:nvSpPr>
        <p:spPr>
          <a:xfrm>
            <a:off x="488264" y="1818213"/>
            <a:ext cx="3220802" cy="26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Modelo de procesos productivas:</a:t>
            </a:r>
            <a:b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</a:b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Diseña a tu estrategia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/>
        </p:nvSpPr>
        <p:spPr>
          <a:xfrm>
            <a:off x="316524" y="3884775"/>
            <a:ext cx="8018584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party.rock@academiadeinventores.com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E5EBB6F0-E418-C323-EA57-1941006B04E2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2693346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Trabajo en aula</a:t>
            </a: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DAA75809-E71E-9563-552F-A44D1284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04" y="1701859"/>
            <a:ext cx="2396648" cy="2182916"/>
          </a:xfrm>
          <a:prstGeom prst="rect">
            <a:avLst/>
          </a:prstGeom>
        </p:spPr>
      </p:pic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21E80AB7-8619-A725-4568-3FA5DFC1D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587" y="1734084"/>
            <a:ext cx="2398633" cy="21144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/>
        </p:nvSpPr>
        <p:spPr>
          <a:xfrm>
            <a:off x="3651725" y="2020100"/>
            <a:ext cx="47394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lvl="0" indent="-171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1F137D03-2A3A-0C38-26FC-AA6EE9E391E3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2330091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Formulario 2</a:t>
            </a:r>
          </a:p>
        </p:txBody>
      </p:sp>
      <p:sp>
        <p:nvSpPr>
          <p:cNvPr id="3" name="Google Shape;234;p31">
            <a:extLst>
              <a:ext uri="{FF2B5EF4-FFF2-40B4-BE49-F238E27FC236}">
                <a16:creationId xmlns:a16="http://schemas.microsoft.com/office/drawing/2014/main" id="{03199647-AEB6-7944-932A-1C7A59A453BD}"/>
              </a:ext>
            </a:extLst>
          </p:cNvPr>
          <p:cNvSpPr txBox="1"/>
          <p:nvPr/>
        </p:nvSpPr>
        <p:spPr>
          <a:xfrm>
            <a:off x="349150" y="1612188"/>
            <a:ext cx="4290000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lvl="0" indent="-171450">
              <a:lnSpc>
                <a:spcPct val="150000"/>
              </a:lnSpc>
              <a:spcBef>
                <a:spcPts val="1200"/>
              </a:spcBef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Nombre del equipo</a:t>
            </a:r>
          </a:p>
          <a:p>
            <a:pPr marL="323850" lvl="0" indent="-171450">
              <a:lnSpc>
                <a:spcPct val="150000"/>
              </a:lnSpc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Enlace a la APP final</a:t>
            </a:r>
          </a:p>
          <a:p>
            <a:pPr marL="323850" lvl="0" indent="-171450">
              <a:lnSpc>
                <a:spcPct val="150000"/>
              </a:lnSpc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Snapshot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 demostrando el funcionamiento</a:t>
            </a:r>
          </a:p>
          <a:p>
            <a:pPr marL="323850" lvl="0" indent="-171450">
              <a:lnSpc>
                <a:spcPct val="150000"/>
              </a:lnSpc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Plantilla de la presentación de vuestro proyecto</a:t>
            </a:r>
          </a:p>
        </p:txBody>
      </p:sp>
      <p:pic>
        <p:nvPicPr>
          <p:cNvPr id="4" name="Google Shape;271;p34">
            <a:extLst>
              <a:ext uri="{FF2B5EF4-FFF2-40B4-BE49-F238E27FC236}">
                <a16:creationId xmlns:a16="http://schemas.microsoft.com/office/drawing/2014/main" id="{A38AF834-517D-54C8-DF8E-F70D3E9D5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851" y="1158298"/>
            <a:ext cx="2003356" cy="26390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254;p33">
            <a:extLst>
              <a:ext uri="{FF2B5EF4-FFF2-40B4-BE49-F238E27FC236}">
                <a16:creationId xmlns:a16="http://schemas.microsoft.com/office/drawing/2014/main" id="{1EFF4C88-1244-8865-A1AC-C2831027E891}"/>
              </a:ext>
            </a:extLst>
          </p:cNvPr>
          <p:cNvSpPr txBox="1"/>
          <p:nvPr/>
        </p:nvSpPr>
        <p:spPr>
          <a:xfrm>
            <a:off x="316524" y="3884775"/>
            <a:ext cx="8018584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party.rock@academiadeinventores.com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4D7485CA-3096-E6A5-0246-376BEB75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851" y="1158298"/>
            <a:ext cx="2023622" cy="526142"/>
          </a:xfrm>
          <a:prstGeom prst="rect">
            <a:avLst/>
          </a:prstGeom>
        </p:spPr>
      </p:pic>
      <p:sp>
        <p:nvSpPr>
          <p:cNvPr id="7" name="Google Shape;133;p20">
            <a:extLst>
              <a:ext uri="{FF2B5EF4-FFF2-40B4-BE49-F238E27FC236}">
                <a16:creationId xmlns:a16="http://schemas.microsoft.com/office/drawing/2014/main" id="{37F8D9A8-F15E-CD59-E81D-CFE3B731ECBE}"/>
              </a:ext>
            </a:extLst>
          </p:cNvPr>
          <p:cNvSpPr txBox="1"/>
          <p:nvPr/>
        </p:nvSpPr>
        <p:spPr>
          <a:xfrm>
            <a:off x="665781" y="3084203"/>
            <a:ext cx="2569260" cy="36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Fecha límite: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Hoy 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[</a:t>
            </a:r>
            <a:r>
              <a:rPr lang="es-ES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xx</a:t>
            </a:r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de mes]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5" title="cancion_entrada_v0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400" y="449835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1EB2515-550A-D265-B6E1-A49D9FCBF829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¡Mucha suerte</a:t>
            </a:r>
            <a:b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a </a:t>
            </a:r>
            <a:r>
              <a:rPr lang="es-ES" sz="5500" b="1" dirty="0" err="1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tod@s</a:t>
            </a: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27EE1-0B0B-0856-A8B3-2E8028BE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50FA8DF-DF08-FBC1-B99D-52CFECAB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A4BC4B5-15B3-1771-D921-C602C2E7F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E7AFF184-6642-D4AE-834F-ECBDF7DF5784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Pasados unos días…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B091BD43-E0FC-8A1D-1044-176618D4B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C86E8CA6-97D8-B287-DA52-3F97ECA4F13D}"/>
              </a:ext>
            </a:extLst>
          </p:cNvPr>
          <p:cNvSpPr txBox="1"/>
          <p:nvPr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1882BCD-1817-D13E-484A-D53576EB9DBA}"/>
              </a:ext>
            </a:extLst>
          </p:cNvPr>
          <p:cNvSpPr txBox="1">
            <a:spLocks/>
          </p:cNvSpPr>
          <p:nvPr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641263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>
          <a:extLst>
            <a:ext uri="{FF2B5EF4-FFF2-40B4-BE49-F238E27FC236}">
              <a16:creationId xmlns:a16="http://schemas.microsoft.com/office/drawing/2014/main" id="{23B1BAD5-0904-9EB3-8100-13C11A868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6D47A1D2-CF6F-FC7A-7E5E-9DD6D1390A95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Bienvenidos a</a:t>
            </a:r>
            <a:b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la Gran Final</a:t>
            </a:r>
          </a:p>
        </p:txBody>
      </p:sp>
    </p:spTree>
    <p:extLst>
      <p:ext uri="{BB962C8B-B14F-4D97-AF65-F5344CB8AC3E}">
        <p14:creationId xmlns:p14="http://schemas.microsoft.com/office/powerpoint/2010/main" val="386971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8" title="efectos de sonido - tambores - redoble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400" y="44983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C468E5DD-08EA-8633-24AC-4282820ED160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Equipos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Semifinalistas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B9044B12-EA24-B933-3409-8176CF7D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0;p41">
            <a:extLst>
              <a:ext uri="{FF2B5EF4-FFF2-40B4-BE49-F238E27FC236}">
                <a16:creationId xmlns:a16="http://schemas.microsoft.com/office/drawing/2014/main" id="{9059DEB6-E106-682B-F817-9C49B7E986B7}"/>
              </a:ext>
            </a:extLst>
          </p:cNvPr>
          <p:cNvSpPr txBox="1">
            <a:spLocks/>
          </p:cNvSpPr>
          <p:nvPr/>
        </p:nvSpPr>
        <p:spPr>
          <a:xfrm>
            <a:off x="945682" y="1793395"/>
            <a:ext cx="2321400" cy="2037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2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3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4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5</a:t>
            </a:r>
          </a:p>
        </p:txBody>
      </p:sp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13DC03AC-4DBA-B307-0F52-735524A27B2E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¡Enhorabuena a todos!</a:t>
            </a:r>
          </a:p>
        </p:txBody>
      </p:sp>
      <p:sp>
        <p:nvSpPr>
          <p:cNvPr id="6" name="Google Shape;330;p41">
            <a:extLst>
              <a:ext uri="{FF2B5EF4-FFF2-40B4-BE49-F238E27FC236}">
                <a16:creationId xmlns:a16="http://schemas.microsoft.com/office/drawing/2014/main" id="{19C5E4CD-90E1-D5EE-D70D-E50C631EB0E6}"/>
              </a:ext>
            </a:extLst>
          </p:cNvPr>
          <p:cNvSpPr txBox="1">
            <a:spLocks/>
          </p:cNvSpPr>
          <p:nvPr/>
        </p:nvSpPr>
        <p:spPr>
          <a:xfrm>
            <a:off x="3062824" y="1815859"/>
            <a:ext cx="2321400" cy="2037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6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7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8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9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10</a:t>
            </a:r>
          </a:p>
        </p:txBody>
      </p:sp>
      <p:sp>
        <p:nvSpPr>
          <p:cNvPr id="7" name="Google Shape;330;p41">
            <a:extLst>
              <a:ext uri="{FF2B5EF4-FFF2-40B4-BE49-F238E27FC236}">
                <a16:creationId xmlns:a16="http://schemas.microsoft.com/office/drawing/2014/main" id="{7BAB12EF-5757-2945-3B07-0A241D26A811}"/>
              </a:ext>
            </a:extLst>
          </p:cNvPr>
          <p:cNvSpPr txBox="1">
            <a:spLocks/>
          </p:cNvSpPr>
          <p:nvPr/>
        </p:nvSpPr>
        <p:spPr>
          <a:xfrm>
            <a:off x="5179965" y="1793393"/>
            <a:ext cx="2321400" cy="2037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11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12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13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14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Montserrat"/>
                <a:ea typeface="Montserrat"/>
                <a:cs typeface="Montserrat"/>
                <a:sym typeface="Montserrat"/>
              </a:rPr>
              <a:t>Nombre Equipo 15</a:t>
            </a:r>
          </a:p>
        </p:txBody>
      </p:sp>
    </p:spTree>
    <p:extLst>
      <p:ext uri="{BB962C8B-B14F-4D97-AF65-F5344CB8AC3E}">
        <p14:creationId xmlns:p14="http://schemas.microsoft.com/office/powerpoint/2010/main" val="28107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>
          <a:extLst>
            <a:ext uri="{FF2B5EF4-FFF2-40B4-BE49-F238E27FC236}">
              <a16:creationId xmlns:a16="http://schemas.microsoft.com/office/drawing/2014/main" id="{9CF428C0-C13D-B0B4-2BEB-BF75E538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8" title="efectos de sonido - tambores - redobles.mp3">
            <a:hlinkClick r:id="rId3"/>
            <a:extLst>
              <a:ext uri="{FF2B5EF4-FFF2-40B4-BE49-F238E27FC236}">
                <a16:creationId xmlns:a16="http://schemas.microsoft.com/office/drawing/2014/main" id="{C681F5A8-3DF6-97D8-83E4-60811EA8093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44983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58A67F5-8F65-4A54-AEFA-7913EA66A262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Equipos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Finalistas</a:t>
            </a:r>
          </a:p>
        </p:txBody>
      </p:sp>
    </p:spTree>
    <p:extLst>
      <p:ext uri="{BB962C8B-B14F-4D97-AF65-F5344CB8AC3E}">
        <p14:creationId xmlns:p14="http://schemas.microsoft.com/office/powerpoint/2010/main" val="3249685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1</a:t>
            </a:r>
            <a:r>
              <a:rPr lang="es-ES" sz="4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er</a:t>
            </a: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2EC6232-69D6-FDBA-5667-E2FD14386EC9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A15D24A3-62F3-97F3-5707-D1337B62DAE4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¡Preparados para el Hackathon!</a:t>
            </a:r>
          </a:p>
        </p:txBody>
      </p:sp>
      <p:sp>
        <p:nvSpPr>
          <p:cNvPr id="3" name="Google Shape;71;p15">
            <a:extLst>
              <a:ext uri="{FF2B5EF4-FFF2-40B4-BE49-F238E27FC236}">
                <a16:creationId xmlns:a16="http://schemas.microsoft.com/office/drawing/2014/main" id="{10504902-6885-1847-F89B-6E700435498C}"/>
              </a:ext>
            </a:extLst>
          </p:cNvPr>
          <p:cNvSpPr txBox="1">
            <a:spLocks/>
          </p:cNvSpPr>
          <p:nvPr/>
        </p:nvSpPr>
        <p:spPr>
          <a:xfrm>
            <a:off x="488265" y="1554684"/>
            <a:ext cx="7013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La iniciativa </a:t>
            </a:r>
            <a:r>
              <a:rPr lang="es-ES" sz="11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FUTURO IA</a:t>
            </a: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llega de la mano de Amazon Web </a:t>
            </a:r>
            <a:r>
              <a:rPr lang="es-ES" sz="11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Services</a:t>
            </a: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con</a:t>
            </a:r>
            <a:r>
              <a:rPr lang="es-ES" sz="11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</a:t>
            </a:r>
            <a:r>
              <a:rPr lang="es-ES" sz="11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y un innovador Hackathon de IA generativa enfocada en la asignatura de Digitalización aplicada a los sectores productivos.</a:t>
            </a:r>
          </a:p>
        </p:txBody>
      </p:sp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497EDEBB-81BF-E4B9-601C-1E1C4A2722F6}"/>
              </a:ext>
            </a:extLst>
          </p:cNvPr>
          <p:cNvSpPr txBox="1">
            <a:spLocks/>
          </p:cNvSpPr>
          <p:nvPr/>
        </p:nvSpPr>
        <p:spPr>
          <a:xfrm>
            <a:off x="488265" y="3264601"/>
            <a:ext cx="1037024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Explorar el potencial de la IA Generativa.</a:t>
            </a:r>
          </a:p>
        </p:txBody>
      </p:sp>
      <p:sp>
        <p:nvSpPr>
          <p:cNvPr id="5" name="Google Shape;79;p15">
            <a:extLst>
              <a:ext uri="{FF2B5EF4-FFF2-40B4-BE49-F238E27FC236}">
                <a16:creationId xmlns:a16="http://schemas.microsoft.com/office/drawing/2014/main" id="{624BD399-5D73-0976-2FEA-8CA4575542EA}"/>
              </a:ext>
            </a:extLst>
          </p:cNvPr>
          <p:cNvSpPr txBox="1">
            <a:spLocks/>
          </p:cNvSpPr>
          <p:nvPr/>
        </p:nvSpPr>
        <p:spPr>
          <a:xfrm>
            <a:off x="1683065" y="3264601"/>
            <a:ext cx="9339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Prototipar soluciones prácticas.</a:t>
            </a:r>
          </a:p>
        </p:txBody>
      </p:sp>
      <p:sp>
        <p:nvSpPr>
          <p:cNvPr id="6" name="Google Shape;80;p15">
            <a:extLst>
              <a:ext uri="{FF2B5EF4-FFF2-40B4-BE49-F238E27FC236}">
                <a16:creationId xmlns:a16="http://schemas.microsoft.com/office/drawing/2014/main" id="{BB543D16-398C-EB55-107C-F647231A31D0}"/>
              </a:ext>
            </a:extLst>
          </p:cNvPr>
          <p:cNvSpPr txBox="1">
            <a:spLocks/>
          </p:cNvSpPr>
          <p:nvPr/>
        </p:nvSpPr>
        <p:spPr>
          <a:xfrm>
            <a:off x="2905990" y="3264601"/>
            <a:ext cx="987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Adoptar tecnologías emergentes.</a:t>
            </a:r>
          </a:p>
        </p:txBody>
      </p:sp>
      <p:sp>
        <p:nvSpPr>
          <p:cNvPr id="7" name="Google Shape;81;p15">
            <a:extLst>
              <a:ext uri="{FF2B5EF4-FFF2-40B4-BE49-F238E27FC236}">
                <a16:creationId xmlns:a16="http://schemas.microsoft.com/office/drawing/2014/main" id="{73B7A08E-6540-91D4-2C49-7CEEEFD48A2D}"/>
              </a:ext>
            </a:extLst>
          </p:cNvPr>
          <p:cNvSpPr txBox="1">
            <a:spLocks/>
          </p:cNvSpPr>
          <p:nvPr/>
        </p:nvSpPr>
        <p:spPr>
          <a:xfrm>
            <a:off x="4051366" y="3264601"/>
            <a:ext cx="10314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Conectar mundo empresarial y académico.</a:t>
            </a:r>
          </a:p>
        </p:txBody>
      </p:sp>
      <p:sp>
        <p:nvSpPr>
          <p:cNvPr id="8" name="Google Shape;82;p15">
            <a:extLst>
              <a:ext uri="{FF2B5EF4-FFF2-40B4-BE49-F238E27FC236}">
                <a16:creationId xmlns:a16="http://schemas.microsoft.com/office/drawing/2014/main" id="{E57FBFF7-299E-1F30-B14E-78AEF1E33BF8}"/>
              </a:ext>
            </a:extLst>
          </p:cNvPr>
          <p:cNvSpPr txBox="1">
            <a:spLocks/>
          </p:cNvSpPr>
          <p:nvPr/>
        </p:nvSpPr>
        <p:spPr>
          <a:xfrm>
            <a:off x="5138203" y="3264601"/>
            <a:ext cx="1143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Fomentar la empleabilidad.</a:t>
            </a:r>
          </a:p>
        </p:txBody>
      </p:sp>
      <p:sp>
        <p:nvSpPr>
          <p:cNvPr id="9" name="Google Shape;83;p15">
            <a:extLst>
              <a:ext uri="{FF2B5EF4-FFF2-40B4-BE49-F238E27FC236}">
                <a16:creationId xmlns:a16="http://schemas.microsoft.com/office/drawing/2014/main" id="{720E5A6A-CFC9-EFF0-F45F-28428A099B96}"/>
              </a:ext>
            </a:extLst>
          </p:cNvPr>
          <p:cNvSpPr txBox="1">
            <a:spLocks/>
          </p:cNvSpPr>
          <p:nvPr/>
        </p:nvSpPr>
        <p:spPr>
          <a:xfrm>
            <a:off x="6337240" y="3264601"/>
            <a:ext cx="9339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Reconocer y premiar los mejores prototipos.</a:t>
            </a:r>
          </a:p>
        </p:txBody>
      </p:sp>
      <p:pic>
        <p:nvPicPr>
          <p:cNvPr id="10" name="Imagen 9" descr="Forma&#10;&#10;El contenido generado por IA puede ser incorrecto.">
            <a:extLst>
              <a:ext uri="{FF2B5EF4-FFF2-40B4-BE49-F238E27FC236}">
                <a16:creationId xmlns:a16="http://schemas.microsoft.com/office/drawing/2014/main" id="{7A1A4E9F-A009-F61B-0149-60B2F8D2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20" y="2345494"/>
            <a:ext cx="993526" cy="993526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6C688421-DD33-FFAB-2499-56A220C7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61" y="2237744"/>
            <a:ext cx="1012514" cy="1012514"/>
          </a:xfrm>
          <a:prstGeom prst="rect">
            <a:avLst/>
          </a:prstGeom>
        </p:spPr>
      </p:pic>
      <p:pic>
        <p:nvPicPr>
          <p:cNvPr id="12" name="Imagen 11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EABE9EF8-32C7-EE7E-D860-88B4C297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629" y="2496385"/>
            <a:ext cx="749998" cy="749998"/>
          </a:xfrm>
          <a:prstGeom prst="rect">
            <a:avLst/>
          </a:prstGeom>
        </p:spPr>
      </p:pic>
      <p:pic>
        <p:nvPicPr>
          <p:cNvPr id="13" name="Imagen 12" descr="Forma&#10;&#10;El contenido generado por IA puede ser incorrecto.">
            <a:extLst>
              <a:ext uri="{FF2B5EF4-FFF2-40B4-BE49-F238E27FC236}">
                <a16:creationId xmlns:a16="http://schemas.microsoft.com/office/drawing/2014/main" id="{DD82BB47-C0B4-A52E-5E8D-9D9C7BD6E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842" y="2516872"/>
            <a:ext cx="709023" cy="709023"/>
          </a:xfrm>
          <a:prstGeom prst="rect">
            <a:avLst/>
          </a:prstGeom>
        </p:spPr>
      </p:pic>
      <p:pic>
        <p:nvPicPr>
          <p:cNvPr id="14" name="Imagen 13" descr="Forma&#10;&#10;El contenido generado por IA puede ser incorrecto.">
            <a:extLst>
              <a:ext uri="{FF2B5EF4-FFF2-40B4-BE49-F238E27FC236}">
                <a16:creationId xmlns:a16="http://schemas.microsoft.com/office/drawing/2014/main" id="{BF33078B-9E5B-CB1C-7286-00A819051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933" y="2326506"/>
            <a:ext cx="1012514" cy="1012514"/>
          </a:xfrm>
          <a:prstGeom prst="rect">
            <a:avLst/>
          </a:prstGeom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7AF82749-56D5-D4E4-BF20-DD5AD7DEA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678" y="2431103"/>
            <a:ext cx="770094" cy="7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24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89C810A9-3D23-6766-7E9E-BC34D81B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41585706-1AC3-B01F-24CD-5A9C3BD78A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2º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34D8E4E7-B9DD-B8A2-9D2F-E7668C154320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70218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DF81267C-6AA4-0018-FAF0-AF7D3DC08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99968A08-85AD-CFC4-95F8-A26E055BB2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buSzPts val="990"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3</a:t>
            </a:r>
            <a:r>
              <a:rPr lang="es-ES" sz="4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er</a:t>
            </a: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AA0A65C-22EF-885F-421D-3750D7874686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95280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1F753703-289C-79C8-2960-7525E164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4A942860-991A-C052-4F84-20665BB070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4º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8C8525F-EBCD-1041-7EFF-D71442369B44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4290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F0135AA2-6708-629A-4D8D-7B893320A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B92EF26A-77AE-E358-F7BB-DDCC7A4400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5º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0137DA5-32FF-89DC-A943-1C0171352720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96187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>
          <a:extLst>
            <a:ext uri="{FF2B5EF4-FFF2-40B4-BE49-F238E27FC236}">
              <a16:creationId xmlns:a16="http://schemas.microsoft.com/office/drawing/2014/main" id="{FFA3828C-F696-59D0-1A1C-50CA89254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7D44238E-4CBE-E89E-CD51-35A55B74BC5D}"/>
              </a:ext>
            </a:extLst>
          </p:cNvPr>
          <p:cNvSpPr txBox="1"/>
          <p:nvPr/>
        </p:nvSpPr>
        <p:spPr>
          <a:xfrm>
            <a:off x="868103" y="1388516"/>
            <a:ext cx="4142308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Deliberación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del jurado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827721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>
          <a:extLst>
            <a:ext uri="{FF2B5EF4-FFF2-40B4-BE49-F238E27FC236}">
              <a16:creationId xmlns:a16="http://schemas.microsoft.com/office/drawing/2014/main" id="{45135AFD-8573-BC4B-5B0A-3BCB18C2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8" title="efectos de sonido - tambores - redobles.mp3">
            <a:hlinkClick r:id="rId3"/>
            <a:extLst>
              <a:ext uri="{FF2B5EF4-FFF2-40B4-BE49-F238E27FC236}">
                <a16:creationId xmlns:a16="http://schemas.microsoft.com/office/drawing/2014/main" id="{B6C8678E-6036-61AE-0254-B9B3026BCD3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44983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59BFED2C-A11C-E1DD-276C-BDDB1068BB65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Ganadores</a:t>
            </a:r>
          </a:p>
        </p:txBody>
      </p:sp>
    </p:spTree>
    <p:extLst>
      <p:ext uri="{BB962C8B-B14F-4D97-AF65-F5344CB8AC3E}">
        <p14:creationId xmlns:p14="http://schemas.microsoft.com/office/powerpoint/2010/main" val="1144428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61AE8-5432-B253-8229-6D738CAB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78DEE3C-A120-B0A2-DD3C-2B62F85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E65B84F0-6B37-00F3-D918-8BCAB4857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837B78D-9F21-C972-7784-71718644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1" y="4143637"/>
            <a:ext cx="979714" cy="58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B311E1F-0EC0-B429-D20E-BC43B50212D4}"/>
              </a:ext>
            </a:extLst>
          </p:cNvPr>
          <p:cNvSpPr txBox="1">
            <a:spLocks/>
          </p:cNvSpPr>
          <p:nvPr/>
        </p:nvSpPr>
        <p:spPr>
          <a:xfrm>
            <a:off x="868103" y="1689185"/>
            <a:ext cx="4966355" cy="923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6000" b="0" i="0" u="none" strike="noStrike" cap="none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AWS Futuro IA</a:t>
            </a:r>
          </a:p>
        </p:txBody>
      </p:sp>
    </p:spTree>
    <p:extLst>
      <p:ext uri="{BB962C8B-B14F-4D97-AF65-F5344CB8AC3E}">
        <p14:creationId xmlns:p14="http://schemas.microsoft.com/office/powerpoint/2010/main" val="359004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ADB2-53E7-B35F-CDDC-D0E86EEE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0587B94-DA6C-7787-78B9-921A3133B815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Normativa</a:t>
            </a:r>
            <a:b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del Hackathon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9115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9B42-DEF3-FB40-F421-DE1BE3E0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A80E2FBC-E825-D3E7-00E6-06BA4CE7D99D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Bases del concurso y recursos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631E92A-D3A7-227B-54EF-48D03E9B6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857895"/>
              </p:ext>
            </p:extLst>
          </p:nvPr>
        </p:nvGraphicFramePr>
        <p:xfrm>
          <a:off x="593124" y="1868158"/>
          <a:ext cx="6427878" cy="1854240"/>
        </p:xfrm>
        <a:graphic>
          <a:graphicData uri="http://schemas.openxmlformats.org/drawingml/2006/table">
            <a:tbl>
              <a:tblPr firstRow="1" bandRow="1">
                <a:tableStyleId>{DD7528E5-703C-4283-969B-E3EADA6E5212}</a:tableStyleId>
              </a:tblPr>
              <a:tblGrid>
                <a:gridCol w="3213939">
                  <a:extLst>
                    <a:ext uri="{9D8B030D-6E8A-4147-A177-3AD203B41FA5}">
                      <a16:colId xmlns:a16="http://schemas.microsoft.com/office/drawing/2014/main" val="884615455"/>
                    </a:ext>
                  </a:extLst>
                </a:gridCol>
                <a:gridCol w="3213939">
                  <a:extLst>
                    <a:ext uri="{9D8B030D-6E8A-4147-A177-3AD203B41FA5}">
                      <a16:colId xmlns:a16="http://schemas.microsoft.com/office/drawing/2014/main" val="2013744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Sesión inical: </a:t>
                      </a:r>
                      <a:r>
                        <a:rPr lang="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[XX y XX de mes]</a:t>
                      </a:r>
                      <a:endParaRPr sz="1100" b="1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Presentación del evento y creación de prototipo inicial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1694995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Trabajo autónomo: </a:t>
                      </a:r>
                      <a:r>
                        <a:rPr lang="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hasta el [XX de mes]</a:t>
                      </a:r>
                      <a:endParaRPr sz="1100" b="1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Sesiones en </a:t>
                      </a:r>
                      <a:r>
                        <a:rPr lang="es-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clase</a:t>
                      </a: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 dirigidas por el </a:t>
                      </a:r>
                      <a:r>
                        <a:rPr lang="es-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profesorado</a:t>
                      </a: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3479424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Gran Fina: </a:t>
                      </a:r>
                      <a:r>
                        <a:rPr lang="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[XX de mes]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Evento final para seleccionar a los</a:t>
                      </a:r>
                      <a:b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</a:br>
                      <a:r>
                        <a:rPr lang="es-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3 equipos ganadores</a:t>
                      </a:r>
                      <a:endParaRPr sz="1100" b="1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1287523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A futuro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Integración de </a:t>
                      </a:r>
                      <a:r>
                        <a:rPr lang="es-ES" sz="1100" b="1" dirty="0" err="1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PartyRock</a:t>
                      </a:r>
                      <a:r>
                        <a:rPr lang="es-ES" sz="1100" b="1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 </a:t>
                      </a: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en el aula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4268387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14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>
          <a:extLst>
            <a:ext uri="{FF2B5EF4-FFF2-40B4-BE49-F238E27FC236}">
              <a16:creationId xmlns:a16="http://schemas.microsoft.com/office/drawing/2014/main" id="{E99C0F60-F88A-31F8-0CB3-011D124E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D43CCCD0-240F-F947-E11A-4F98EDAD4D0D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Criterios de evaluación</a:t>
            </a:r>
          </a:p>
        </p:txBody>
      </p:sp>
      <p:pic>
        <p:nvPicPr>
          <p:cNvPr id="6" name="Imagen 5" descr="Tabla&#10;&#10;El contenido generado por IA puede ser incorrecto.">
            <a:extLst>
              <a:ext uri="{FF2B5EF4-FFF2-40B4-BE49-F238E27FC236}">
                <a16:creationId xmlns:a16="http://schemas.microsoft.com/office/drawing/2014/main" id="{10ABADAC-FFE4-70D6-3763-0CB6DDDF8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33" y="1780748"/>
            <a:ext cx="3464383" cy="2122875"/>
          </a:xfrm>
          <a:prstGeom prst="rect">
            <a:avLst/>
          </a:prstGeom>
        </p:spPr>
      </p:pic>
      <p:sp>
        <p:nvSpPr>
          <p:cNvPr id="7" name="Google Shape;133;p20">
            <a:extLst>
              <a:ext uri="{FF2B5EF4-FFF2-40B4-BE49-F238E27FC236}">
                <a16:creationId xmlns:a16="http://schemas.microsoft.com/office/drawing/2014/main" id="{26E0F667-ECB3-D93C-2AB4-7C677563322D}"/>
              </a:ext>
            </a:extLst>
          </p:cNvPr>
          <p:cNvSpPr txBox="1"/>
          <p:nvPr/>
        </p:nvSpPr>
        <p:spPr>
          <a:xfrm>
            <a:off x="4572000" y="2210373"/>
            <a:ext cx="3048694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15 semifinalistas</a:t>
            </a:r>
            <a:r>
              <a:rPr lang="es-E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seleccionados por el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profesorado</a:t>
            </a:r>
          </a:p>
        </p:txBody>
      </p:sp>
      <p:sp>
        <p:nvSpPr>
          <p:cNvPr id="8" name="Google Shape;117;p19">
            <a:extLst>
              <a:ext uri="{FF2B5EF4-FFF2-40B4-BE49-F238E27FC236}">
                <a16:creationId xmlns:a16="http://schemas.microsoft.com/office/drawing/2014/main" id="{689AB06C-0982-991D-242B-959D6EC1C40B}"/>
              </a:ext>
            </a:extLst>
          </p:cNvPr>
          <p:cNvSpPr txBox="1"/>
          <p:nvPr/>
        </p:nvSpPr>
        <p:spPr>
          <a:xfrm>
            <a:off x="4251530" y="2590977"/>
            <a:ext cx="20271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0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0EAF-0709-DB1E-0EDA-41857350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9EDB891F-3985-DBA7-5B13-C641A213BC00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2380791" cy="433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Fases eliminatorias</a:t>
            </a:r>
          </a:p>
          <a:p>
            <a:pPr>
              <a:buSzPts val="990"/>
            </a:pPr>
            <a:endParaRPr lang="es-ES" sz="21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sp>
        <p:nvSpPr>
          <p:cNvPr id="2" name="Google Shape;117;p19">
            <a:extLst>
              <a:ext uri="{FF2B5EF4-FFF2-40B4-BE49-F238E27FC236}">
                <a16:creationId xmlns:a16="http://schemas.microsoft.com/office/drawing/2014/main" id="{3E274521-4A39-43E1-9EBE-BE21FD009462}"/>
              </a:ext>
            </a:extLst>
          </p:cNvPr>
          <p:cNvSpPr txBox="1">
            <a:spLocks/>
          </p:cNvSpPr>
          <p:nvPr/>
        </p:nvSpPr>
        <p:spPr>
          <a:xfrm>
            <a:off x="1159656" y="2069568"/>
            <a:ext cx="1709400" cy="1515600"/>
          </a:xfrm>
          <a:prstGeom prst="rect">
            <a:avLst/>
          </a:prstGeom>
          <a:ln w="1905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Semifinalistas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15 equipos</a:t>
            </a:r>
          </a:p>
        </p:txBody>
      </p:sp>
      <p:cxnSp>
        <p:nvCxnSpPr>
          <p:cNvPr id="4" name="Google Shape;118;p19">
            <a:extLst>
              <a:ext uri="{FF2B5EF4-FFF2-40B4-BE49-F238E27FC236}">
                <a16:creationId xmlns:a16="http://schemas.microsoft.com/office/drawing/2014/main" id="{A869AEDC-9851-96DB-2A76-E7EB44FA81DE}"/>
              </a:ext>
            </a:extLst>
          </p:cNvPr>
          <p:cNvCxnSpPr>
            <a:stCxn id="2" idx="3"/>
            <a:endCxn id="10" idx="1"/>
          </p:cNvCxnSpPr>
          <p:nvPr/>
        </p:nvCxnSpPr>
        <p:spPr>
          <a:xfrm>
            <a:off x="2869056" y="2827368"/>
            <a:ext cx="559848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119;p19">
            <a:extLst>
              <a:ext uri="{FF2B5EF4-FFF2-40B4-BE49-F238E27FC236}">
                <a16:creationId xmlns:a16="http://schemas.microsoft.com/office/drawing/2014/main" id="{A7027271-A5E4-18B1-62B6-04CC878B211A}"/>
              </a:ext>
            </a:extLst>
          </p:cNvPr>
          <p:cNvSpPr txBox="1">
            <a:spLocks/>
          </p:cNvSpPr>
          <p:nvPr/>
        </p:nvSpPr>
        <p:spPr>
          <a:xfrm>
            <a:off x="3428904" y="2069568"/>
            <a:ext cx="1709400" cy="1515600"/>
          </a:xfrm>
          <a:prstGeom prst="rect">
            <a:avLst/>
          </a:prstGeom>
          <a:ln w="1905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Finalistas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5 Equipos</a:t>
            </a:r>
          </a:p>
        </p:txBody>
      </p:sp>
      <p:sp>
        <p:nvSpPr>
          <p:cNvPr id="11" name="Google Shape;120;p19">
            <a:extLst>
              <a:ext uri="{FF2B5EF4-FFF2-40B4-BE49-F238E27FC236}">
                <a16:creationId xmlns:a16="http://schemas.microsoft.com/office/drawing/2014/main" id="{190443F4-69FE-A0B5-596C-B6B6A9A06D02}"/>
              </a:ext>
            </a:extLst>
          </p:cNvPr>
          <p:cNvSpPr txBox="1">
            <a:spLocks/>
          </p:cNvSpPr>
          <p:nvPr/>
        </p:nvSpPr>
        <p:spPr>
          <a:xfrm>
            <a:off x="5666256" y="2069568"/>
            <a:ext cx="1709400" cy="1515600"/>
          </a:xfrm>
          <a:prstGeom prst="rect">
            <a:avLst/>
          </a:prstGeom>
          <a:ln w="1905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Ganadores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3 Equipos</a:t>
            </a:r>
          </a:p>
        </p:txBody>
      </p:sp>
      <p:cxnSp>
        <p:nvCxnSpPr>
          <p:cNvPr id="12" name="Google Shape;121;p19">
            <a:extLst>
              <a:ext uri="{FF2B5EF4-FFF2-40B4-BE49-F238E27FC236}">
                <a16:creationId xmlns:a16="http://schemas.microsoft.com/office/drawing/2014/main" id="{8577894B-5C23-CD54-0DA5-ED3BBEBC576C}"/>
              </a:ext>
            </a:extLst>
          </p:cNvPr>
          <p:cNvCxnSpPr/>
          <p:nvPr/>
        </p:nvCxnSpPr>
        <p:spPr>
          <a:xfrm>
            <a:off x="5122356" y="2827368"/>
            <a:ext cx="543900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Google Shape;133;p20">
            <a:extLst>
              <a:ext uri="{FF2B5EF4-FFF2-40B4-BE49-F238E27FC236}">
                <a16:creationId xmlns:a16="http://schemas.microsoft.com/office/drawing/2014/main" id="{D228EDA1-DF20-E794-B599-FBC5897C053A}"/>
              </a:ext>
            </a:extLst>
          </p:cNvPr>
          <p:cNvSpPr txBox="1"/>
          <p:nvPr/>
        </p:nvSpPr>
        <p:spPr>
          <a:xfrm>
            <a:off x="1159656" y="1708198"/>
            <a:ext cx="1709400" cy="36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[XX de mes]</a:t>
            </a:r>
          </a:p>
        </p:txBody>
      </p:sp>
      <p:sp>
        <p:nvSpPr>
          <p:cNvPr id="7" name="Google Shape;133;p20">
            <a:extLst>
              <a:ext uri="{FF2B5EF4-FFF2-40B4-BE49-F238E27FC236}">
                <a16:creationId xmlns:a16="http://schemas.microsoft.com/office/drawing/2014/main" id="{4FA17120-89F1-B29C-7683-E271BBAABD63}"/>
              </a:ext>
            </a:extLst>
          </p:cNvPr>
          <p:cNvSpPr txBox="1"/>
          <p:nvPr/>
        </p:nvSpPr>
        <p:spPr>
          <a:xfrm>
            <a:off x="3423778" y="1692479"/>
            <a:ext cx="1709400" cy="36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[XX de mes]</a:t>
            </a:r>
          </a:p>
        </p:txBody>
      </p:sp>
      <p:sp>
        <p:nvSpPr>
          <p:cNvPr id="8" name="Google Shape;133;p20">
            <a:extLst>
              <a:ext uri="{FF2B5EF4-FFF2-40B4-BE49-F238E27FC236}">
                <a16:creationId xmlns:a16="http://schemas.microsoft.com/office/drawing/2014/main" id="{D9B9042A-6C7B-55C8-0B4C-C035744DB3A7}"/>
              </a:ext>
            </a:extLst>
          </p:cNvPr>
          <p:cNvSpPr txBox="1"/>
          <p:nvPr/>
        </p:nvSpPr>
        <p:spPr>
          <a:xfrm>
            <a:off x="5670249" y="1692478"/>
            <a:ext cx="1709400" cy="36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E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[XX de mayo]</a:t>
            </a:r>
          </a:p>
        </p:txBody>
      </p:sp>
    </p:spTree>
    <p:extLst>
      <p:ext uri="{BB962C8B-B14F-4D97-AF65-F5344CB8AC3E}">
        <p14:creationId xmlns:p14="http://schemas.microsoft.com/office/powerpoint/2010/main" val="148165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BB044C80-6AD3-5FC4-F742-7DC420793C0A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Premios</a:t>
            </a:r>
          </a:p>
        </p:txBody>
      </p:sp>
      <p:sp>
        <p:nvSpPr>
          <p:cNvPr id="6" name="Google Shape;132;p20">
            <a:extLst>
              <a:ext uri="{FF2B5EF4-FFF2-40B4-BE49-F238E27FC236}">
                <a16:creationId xmlns:a16="http://schemas.microsoft.com/office/drawing/2014/main" id="{266FF713-A365-8062-9803-D742D487F314}"/>
              </a:ext>
            </a:extLst>
          </p:cNvPr>
          <p:cNvSpPr txBox="1">
            <a:spLocks/>
          </p:cNvSpPr>
          <p:nvPr/>
        </p:nvSpPr>
        <p:spPr>
          <a:xfrm>
            <a:off x="1082488" y="3872614"/>
            <a:ext cx="2514075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s-ES" sz="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Certificado de participación</a:t>
            </a:r>
            <a:endParaRPr lang="es-ES" sz="600" b="1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sp>
        <p:nvSpPr>
          <p:cNvPr id="7" name="Google Shape;133;p20">
            <a:extLst>
              <a:ext uri="{FF2B5EF4-FFF2-40B4-BE49-F238E27FC236}">
                <a16:creationId xmlns:a16="http://schemas.microsoft.com/office/drawing/2014/main" id="{6A17E486-9191-8495-7503-775A6C1D3CF0}"/>
              </a:ext>
            </a:extLst>
          </p:cNvPr>
          <p:cNvSpPr txBox="1"/>
          <p:nvPr/>
        </p:nvSpPr>
        <p:spPr>
          <a:xfrm>
            <a:off x="4153384" y="1897782"/>
            <a:ext cx="36249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3 equipos ganadores recibirán un premio sorpresa</a:t>
            </a:r>
            <a:endParaRPr sz="18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8" name="Google Shape;134;p20">
            <a:extLst>
              <a:ext uri="{FF2B5EF4-FFF2-40B4-BE49-F238E27FC236}">
                <a16:creationId xmlns:a16="http://schemas.microsoft.com/office/drawing/2014/main" id="{BD43269F-1315-F1FB-0C1D-F8A8202247CA}"/>
              </a:ext>
            </a:extLst>
          </p:cNvPr>
          <p:cNvSpPr txBox="1">
            <a:spLocks/>
          </p:cNvSpPr>
          <p:nvPr/>
        </p:nvSpPr>
        <p:spPr>
          <a:xfrm>
            <a:off x="4469134" y="3442414"/>
            <a:ext cx="29934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Premio valorado en más de 500 €</a:t>
            </a:r>
            <a:endParaRPr lang="es-ES" sz="1200" b="1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pic>
        <p:nvPicPr>
          <p:cNvPr id="9" name="Google Shape;130;p20">
            <a:extLst>
              <a:ext uri="{FF2B5EF4-FFF2-40B4-BE49-F238E27FC236}">
                <a16:creationId xmlns:a16="http://schemas.microsoft.com/office/drawing/2014/main" id="{A827D9DF-EE1D-9645-5529-DE312F6A0A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/>
          <a:stretch/>
        </p:blipFill>
        <p:spPr>
          <a:xfrm>
            <a:off x="1082489" y="1966718"/>
            <a:ext cx="2514076" cy="17778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A9FC8C-7B36-3D92-4A26-ED4310A79E98}"/>
              </a:ext>
            </a:extLst>
          </p:cNvPr>
          <p:cNvCxnSpPr>
            <a:cxnSpLocks/>
          </p:cNvCxnSpPr>
          <p:nvPr/>
        </p:nvCxnSpPr>
        <p:spPr>
          <a:xfrm>
            <a:off x="5269461" y="2795645"/>
            <a:ext cx="1396093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1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19236-D60A-E23E-4E7A-F359E48F2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87C15CA1-6622-1CD8-1954-5964217A8B65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Creación</a:t>
            </a:r>
            <a:b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 equipos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12733223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843</Words>
  <Application>Microsoft Macintosh PowerPoint</Application>
  <PresentationFormat>Presentación en pantalla (16:9)</PresentationFormat>
  <Paragraphs>132</Paragraphs>
  <Slides>36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Montserrat</vt:lpstr>
      <vt:lpstr>Amazon Ember Display Light</vt:lpstr>
      <vt:lpstr>Amazon Ember Display</vt:lpstr>
      <vt:lpstr>Arial</vt:lpstr>
      <vt:lpstr>Montserrat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Nombre 1er equipo Título app</vt:lpstr>
      <vt:lpstr>Nombre 2º equipo Título app</vt:lpstr>
      <vt:lpstr>Nombre 3er equipo Título app</vt:lpstr>
      <vt:lpstr>Nombre 4º equipo Título app</vt:lpstr>
      <vt:lpstr>Nombre 5º equipo Título app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Tereza Valcikova - walk[think]</cp:lastModifiedBy>
  <cp:revision>26</cp:revision>
  <dcterms:modified xsi:type="dcterms:W3CDTF">2025-12-26T12:10:35Z</dcterms:modified>
</cp:coreProperties>
</file>