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2"/>
  </p:normalViewPr>
  <p:slideViewPr>
    <p:cSldViewPr snapToGrid="0">
      <p:cViewPr varScale="1">
        <p:scale>
          <a:sx n="115" d="100"/>
          <a:sy n="115" d="100"/>
        </p:scale>
        <p:origin x="8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4DD7F-BAEB-F2F4-751C-53386C9CE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7A33D8-2A14-B6BB-7378-4EAA4FAD7A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22B76-73E8-1286-9816-A0A04A27B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60EC7-F37B-AC4F-A35B-1B19E44E8AE1}" type="datetimeFigureOut">
              <a:rPr lang="en-AU" smtClean="0"/>
              <a:t>15/2/2023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E9088-9795-1E14-266D-82294B2E3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822CE-7A27-A51C-23D6-923BE0247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C86A-D62A-514A-AD00-D1F09EE668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3556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75AE9-0A76-9592-9014-D9ED6338B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8B95BC-1D8E-FDA3-AD18-A30237DB22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37DF8-D868-09E0-1AA6-7C3F8C3DD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60EC7-F37B-AC4F-A35B-1B19E44E8AE1}" type="datetimeFigureOut">
              <a:rPr lang="en-AU" smtClean="0"/>
              <a:t>15/2/2023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0208DD-09BD-DCEA-12A8-AB493FC00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3FE23-FCF6-BF08-A692-094FF2F95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C86A-D62A-514A-AD00-D1F09EE668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489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1D72A7-C3C2-64C0-C3FE-E3C635D0D4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6E3732-E5DC-69F6-6ECA-AAAFEA5510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276A2C-3F47-A31E-2248-75F10D5DE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60EC7-F37B-AC4F-A35B-1B19E44E8AE1}" type="datetimeFigureOut">
              <a:rPr lang="en-AU" smtClean="0"/>
              <a:t>15/2/2023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6D33B5-8E43-A262-C2FD-722B590A2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8D76A-67D1-103D-8102-EC09A510B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C86A-D62A-514A-AD00-D1F09EE668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748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51AAC-9024-F6A7-8E38-B711E733E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B50B8-7D67-2152-7AB7-073215ED9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C3AD2-583C-78BF-887A-B46E25DF2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60EC7-F37B-AC4F-A35B-1B19E44E8AE1}" type="datetimeFigureOut">
              <a:rPr lang="en-AU" smtClean="0"/>
              <a:t>15/2/2023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E242D-75D6-4466-7399-516D8D9A6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A9171-59FD-2D0D-AB6B-B66F02217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C86A-D62A-514A-AD00-D1F09EE668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6429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E7BB5-698B-AD87-A766-A65AAB66D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936C9E-91EF-D422-B733-1FB95194F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09394-2454-30CC-5EF3-A7221B75A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60EC7-F37B-AC4F-A35B-1B19E44E8AE1}" type="datetimeFigureOut">
              <a:rPr lang="en-AU" smtClean="0"/>
              <a:t>15/2/2023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7F1AD-C300-B4F6-8C73-0286391F5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78EA2-AFF5-4F69-1C86-9606D17FE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C86A-D62A-514A-AD00-D1F09EE668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5939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E9FF5-B4A2-F344-2D33-860705794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1CC46-A4F7-4E56-6433-C4C61E9020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E31C9-3512-503E-1421-CC8A813BAC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08646-3087-7234-51F7-13C2FCC01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60EC7-F37B-AC4F-A35B-1B19E44E8AE1}" type="datetimeFigureOut">
              <a:rPr lang="en-AU" smtClean="0"/>
              <a:t>15/2/2023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73A77A-3FE4-6240-06F3-95C0650E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7FF589-BEA7-D502-8EE0-BF409CD32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C86A-D62A-514A-AD00-D1F09EE668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0591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E1269-93E3-5873-3DDC-2C6639DB5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81BE3-AE16-FC52-B520-05A2FFFA4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4EF02-0758-1988-F377-FFEC8BE5A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236B2A-5504-4C5E-0142-3FCE4BC78B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CCDD06-81A0-9306-F494-DB71297450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D8A97D-A7CA-EA8D-134F-DF8493C3A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60EC7-F37B-AC4F-A35B-1B19E44E8AE1}" type="datetimeFigureOut">
              <a:rPr lang="en-AU" smtClean="0"/>
              <a:t>15/2/2023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62F466-C425-6533-4517-96B95AEC9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CF2A44-66A5-97F1-C03D-D5E378BC9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C86A-D62A-514A-AD00-D1F09EE668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900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F9BC1-0C15-D89C-C33B-99E6B2590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B0BC80-F3A8-1296-ED1E-9EA24667C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60EC7-F37B-AC4F-A35B-1B19E44E8AE1}" type="datetimeFigureOut">
              <a:rPr lang="en-AU" smtClean="0"/>
              <a:t>15/2/2023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BFE370-2EDD-5938-3BE6-4CB1D9EA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FAE1AA-26D9-381F-CD34-E3E79BA69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C86A-D62A-514A-AD00-D1F09EE668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7543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AA3857-DAFE-2B2F-7122-57F0CE898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60EC7-F37B-AC4F-A35B-1B19E44E8AE1}" type="datetimeFigureOut">
              <a:rPr lang="en-AU" smtClean="0"/>
              <a:t>15/2/2023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A71DE8-E957-BF27-A361-D677FE271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3B58FE-1D7E-5873-576D-F3DA12F8C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C86A-D62A-514A-AD00-D1F09EE668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659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2342D-1524-4EC1-6F51-F1C03E96C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CBC4E-2F8B-ACA3-C2E2-8DDAA11E6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62FEA1-B891-6135-A46D-E98D9D2FDE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4DAA93-515E-072B-4D34-58CA83251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60EC7-F37B-AC4F-A35B-1B19E44E8AE1}" type="datetimeFigureOut">
              <a:rPr lang="en-AU" smtClean="0"/>
              <a:t>15/2/2023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31741C-7188-D3AC-AB3B-244477291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537B7E-C587-4613-DDD1-7893B6E51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C86A-D62A-514A-AD00-D1F09EE668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978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C4101-E251-210A-95CB-56EC6FA0B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723B42-8497-06E4-22D6-029D1CF7CF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C535C4-10EF-B3A6-7BA6-DF513753D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E9250A-8752-7A7C-67E5-1B5EE2DCC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60EC7-F37B-AC4F-A35B-1B19E44E8AE1}" type="datetimeFigureOut">
              <a:rPr lang="en-AU" smtClean="0"/>
              <a:t>15/2/2023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DA950-B69F-AB90-5469-257DD582A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68B543-3ECF-9D05-8094-0B56AB48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3C86A-D62A-514A-AD00-D1F09EE668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109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F93B59-7E09-43FC-FACE-5F0677D15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52356-395B-1C0F-314C-CAB10C26F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57E114-747D-0449-5B1B-25A05CAB2B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60EC7-F37B-AC4F-A35B-1B19E44E8AE1}" type="datetimeFigureOut">
              <a:rPr lang="en-AU" smtClean="0"/>
              <a:t>15/2/2023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FB5B60-4644-7555-A893-6ECDACFC99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D6CED-0FD2-A840-C309-D1F4B6879D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3C86A-D62A-514A-AD00-D1F09EE668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9206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70F1836-F4A7-63A0-3E58-76BC44B7A4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896932"/>
              </p:ext>
            </p:extLst>
          </p:nvPr>
        </p:nvGraphicFramePr>
        <p:xfrm>
          <a:off x="96821" y="96819"/>
          <a:ext cx="11962503" cy="4791624"/>
        </p:xfrm>
        <a:graphic>
          <a:graphicData uri="http://schemas.openxmlformats.org/drawingml/2006/table">
            <a:tbl>
              <a:tblPr/>
              <a:tblGrid>
                <a:gridCol w="1329167">
                  <a:extLst>
                    <a:ext uri="{9D8B030D-6E8A-4147-A177-3AD203B41FA5}">
                      <a16:colId xmlns:a16="http://schemas.microsoft.com/office/drawing/2014/main" val="3955232821"/>
                    </a:ext>
                  </a:extLst>
                </a:gridCol>
                <a:gridCol w="1329167">
                  <a:extLst>
                    <a:ext uri="{9D8B030D-6E8A-4147-A177-3AD203B41FA5}">
                      <a16:colId xmlns:a16="http://schemas.microsoft.com/office/drawing/2014/main" val="3054813340"/>
                    </a:ext>
                  </a:extLst>
                </a:gridCol>
                <a:gridCol w="1329167">
                  <a:extLst>
                    <a:ext uri="{9D8B030D-6E8A-4147-A177-3AD203B41FA5}">
                      <a16:colId xmlns:a16="http://schemas.microsoft.com/office/drawing/2014/main" val="3246729636"/>
                    </a:ext>
                  </a:extLst>
                </a:gridCol>
                <a:gridCol w="1329167">
                  <a:extLst>
                    <a:ext uri="{9D8B030D-6E8A-4147-A177-3AD203B41FA5}">
                      <a16:colId xmlns:a16="http://schemas.microsoft.com/office/drawing/2014/main" val="3341454546"/>
                    </a:ext>
                  </a:extLst>
                </a:gridCol>
                <a:gridCol w="1329167">
                  <a:extLst>
                    <a:ext uri="{9D8B030D-6E8A-4147-A177-3AD203B41FA5}">
                      <a16:colId xmlns:a16="http://schemas.microsoft.com/office/drawing/2014/main" val="4161884824"/>
                    </a:ext>
                  </a:extLst>
                </a:gridCol>
                <a:gridCol w="1329167">
                  <a:extLst>
                    <a:ext uri="{9D8B030D-6E8A-4147-A177-3AD203B41FA5}">
                      <a16:colId xmlns:a16="http://schemas.microsoft.com/office/drawing/2014/main" val="2110520283"/>
                    </a:ext>
                  </a:extLst>
                </a:gridCol>
                <a:gridCol w="1329167">
                  <a:extLst>
                    <a:ext uri="{9D8B030D-6E8A-4147-A177-3AD203B41FA5}">
                      <a16:colId xmlns:a16="http://schemas.microsoft.com/office/drawing/2014/main" val="3870386531"/>
                    </a:ext>
                  </a:extLst>
                </a:gridCol>
                <a:gridCol w="1329167">
                  <a:extLst>
                    <a:ext uri="{9D8B030D-6E8A-4147-A177-3AD203B41FA5}">
                      <a16:colId xmlns:a16="http://schemas.microsoft.com/office/drawing/2014/main" val="3664134924"/>
                    </a:ext>
                  </a:extLst>
                </a:gridCol>
                <a:gridCol w="1329167">
                  <a:extLst>
                    <a:ext uri="{9D8B030D-6E8A-4147-A177-3AD203B41FA5}">
                      <a16:colId xmlns:a16="http://schemas.microsoft.com/office/drawing/2014/main" val="709210376"/>
                    </a:ext>
                  </a:extLst>
                </a:gridCol>
              </a:tblGrid>
              <a:tr h="722599">
                <a:tc>
                  <a:txBody>
                    <a:bodyPr/>
                    <a:lstStyle/>
                    <a:p>
                      <a:pPr algn="l"/>
                      <a:r>
                        <a:rPr lang="en-AU" sz="1100" b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Workload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b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Engagement Model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b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In-House Owner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b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Recovery Time Objective / Recovery Point Objective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b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Type (Production / Development)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b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AWS Accounts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b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AWS Support Plan (None, Developer, Business, Enterprise*)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b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Identified risk? (Y / N)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b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Mitigation / Acceptance comments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840005"/>
                  </a:ext>
                </a:extLst>
              </a:tr>
              <a:tr h="357242">
                <a:tc>
                  <a:txBody>
                    <a:bodyPr/>
                    <a:lstStyle/>
                    <a:p>
                      <a:pPr algn="l"/>
                      <a:r>
                        <a:rPr lang="en-AU" sz="1100" b="1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Examples:</a:t>
                      </a:r>
                      <a:endParaRPr lang="en-AU" sz="1100" i="1" dirty="0">
                        <a:effectLst/>
                        <a:latin typeface="Amazon Ember" panose="020B0603020204020204" pitchFamily="34" charset="0"/>
                        <a:ea typeface="Amazon Ember" panose="020B0603020204020204" pitchFamily="34" charset="0"/>
                        <a:cs typeface="Amazon Ember" panose="020B0603020204020204" pitchFamily="34" charset="0"/>
                      </a:endParaRP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AU" sz="1100" dirty="0">
                        <a:effectLst/>
                        <a:latin typeface="Amazon Ember" panose="020B0603020204020204" pitchFamily="34" charset="0"/>
                        <a:ea typeface="Amazon Ember" panose="020B0603020204020204" pitchFamily="34" charset="0"/>
                        <a:cs typeface="Amazon Ember" panose="020B0603020204020204" pitchFamily="34" charset="0"/>
                      </a:endParaRP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AU" sz="1100" dirty="0">
                        <a:effectLst/>
                        <a:latin typeface="Amazon Ember" panose="020B0603020204020204" pitchFamily="34" charset="0"/>
                        <a:ea typeface="Amazon Ember" panose="020B0603020204020204" pitchFamily="34" charset="0"/>
                        <a:cs typeface="Amazon Ember" panose="020B0603020204020204" pitchFamily="34" charset="0"/>
                      </a:endParaRP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AU" sz="1100" dirty="0">
                        <a:effectLst/>
                        <a:latin typeface="Amazon Ember" panose="020B0603020204020204" pitchFamily="34" charset="0"/>
                        <a:ea typeface="Amazon Ember" panose="020B0603020204020204" pitchFamily="34" charset="0"/>
                        <a:cs typeface="Amazon Ember" panose="020B0603020204020204" pitchFamily="34" charset="0"/>
                      </a:endParaRP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AU" sz="1100" dirty="0">
                        <a:effectLst/>
                        <a:latin typeface="Amazon Ember" panose="020B0603020204020204" pitchFamily="34" charset="0"/>
                        <a:ea typeface="Amazon Ember" panose="020B0603020204020204" pitchFamily="34" charset="0"/>
                        <a:cs typeface="Amazon Ember" panose="020B0603020204020204" pitchFamily="34" charset="0"/>
                      </a:endParaRP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AU" sz="1100" dirty="0">
                        <a:effectLst/>
                        <a:latin typeface="Amazon Ember" panose="020B0603020204020204" pitchFamily="34" charset="0"/>
                        <a:ea typeface="Amazon Ember" panose="020B0603020204020204" pitchFamily="34" charset="0"/>
                        <a:cs typeface="Amazon Ember" panose="020B0603020204020204" pitchFamily="34" charset="0"/>
                      </a:endParaRP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AU" sz="1100" dirty="0">
                        <a:effectLst/>
                        <a:latin typeface="Amazon Ember" panose="020B0603020204020204" pitchFamily="34" charset="0"/>
                        <a:ea typeface="Amazon Ember" panose="020B0603020204020204" pitchFamily="34" charset="0"/>
                        <a:cs typeface="Amazon Ember" panose="020B0603020204020204" pitchFamily="34" charset="0"/>
                      </a:endParaRP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AU" sz="1100" dirty="0">
                        <a:effectLst/>
                        <a:latin typeface="Amazon Ember" panose="020B0603020204020204" pitchFamily="34" charset="0"/>
                        <a:ea typeface="Amazon Ember" panose="020B0603020204020204" pitchFamily="34" charset="0"/>
                        <a:cs typeface="Amazon Ember" panose="020B0603020204020204" pitchFamily="34" charset="0"/>
                      </a:endParaRP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AU" sz="1100" dirty="0">
                        <a:effectLst/>
                        <a:latin typeface="Amazon Ember" panose="020B0603020204020204" pitchFamily="34" charset="0"/>
                        <a:ea typeface="Amazon Ember" panose="020B0603020204020204" pitchFamily="34" charset="0"/>
                        <a:cs typeface="Amazon Ember" panose="020B0603020204020204" pitchFamily="34" charset="0"/>
                      </a:endParaRP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1911930"/>
                  </a:ext>
                </a:extLst>
              </a:tr>
              <a:tr h="1218831">
                <a:tc>
                  <a:txBody>
                    <a:bodyPr/>
                    <a:lstStyle/>
                    <a:p>
                      <a:pPr algn="l"/>
                      <a: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Customer billing application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In-house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Finance Department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RTO: 60 minutes</a:t>
                      </a:r>
                      <a:br>
                        <a:rPr lang="en-AU" sz="1100" i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</a:br>
                      <a:r>
                        <a:rPr lang="en-AU" sz="1100" i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RPO: 180 minutes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Production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111111111xxx;</a:t>
                      </a:r>
                      <a:b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</a:br>
                      <a: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222222222yyy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Developer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Y - inadequate support in production account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Upgrade to Business Support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655610"/>
                  </a:ext>
                </a:extLst>
              </a:tr>
              <a:tr h="1372955">
                <a:tc>
                  <a:txBody>
                    <a:bodyPr/>
                    <a:lstStyle/>
                    <a:p>
                      <a:pPr algn="l"/>
                      <a: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Internal Wiki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In-house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Development manager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RTO: 2 days</a:t>
                      </a:r>
                      <a:b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</a:br>
                      <a: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RPO: None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Internal system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333333333zzz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None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Y - No RPO or support plan identified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Risk accepted by A. Smith on Feb 15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008401"/>
                  </a:ext>
                </a:extLst>
              </a:tr>
              <a:tr h="1115526">
                <a:tc>
                  <a:txBody>
                    <a:bodyPr/>
                    <a:lstStyle/>
                    <a:p>
                      <a:pPr algn="l"/>
                      <a:r>
                        <a:rPr lang="en-AU" sz="1100" i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Managed email platform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Managed Service Provider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IT Manager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RTO: 30 minutes</a:t>
                      </a:r>
                      <a:b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</a:br>
                      <a: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RPO: 5 minutes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Production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N/A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N/A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100" i="1" dirty="0">
                          <a:effectLst/>
                          <a:latin typeface="Amazon Ember" panose="020B0603020204020204" pitchFamily="34" charset="0"/>
                          <a:ea typeface="Amazon Ember" panose="020B0603020204020204" pitchFamily="34" charset="0"/>
                          <a:cs typeface="Amazon Ember" panose="020B0603020204020204" pitchFamily="34" charset="0"/>
                        </a:rPr>
                        <a:t>N</a:t>
                      </a: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AU" sz="1100" i="1" dirty="0">
                        <a:effectLst/>
                        <a:latin typeface="Amazon Ember" panose="020B0603020204020204" pitchFamily="34" charset="0"/>
                        <a:ea typeface="Amazon Ember" panose="020B0603020204020204" pitchFamily="34" charset="0"/>
                        <a:cs typeface="Amazon Ember" panose="020B0603020204020204" pitchFamily="34" charset="0"/>
                      </a:endParaRPr>
                    </a:p>
                  </a:txBody>
                  <a:tcPr marL="56511" marR="56511" marT="28255" marB="28255"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8105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528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137</Words>
  <Application>Microsoft Macintosh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Amazon Ember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Marc Phillips</cp:lastModifiedBy>
  <cp:revision>3</cp:revision>
  <dcterms:created xsi:type="dcterms:W3CDTF">2023-02-14T05:21:22Z</dcterms:created>
  <dcterms:modified xsi:type="dcterms:W3CDTF">2023-02-15T20:11:01Z</dcterms:modified>
</cp:coreProperties>
</file>